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3"/>
  </p:notesMasterIdLst>
  <p:sldIdLst>
    <p:sldId id="256" r:id="rId5"/>
    <p:sldId id="332" r:id="rId6"/>
    <p:sldId id="276" r:id="rId7"/>
    <p:sldId id="260" r:id="rId8"/>
    <p:sldId id="278" r:id="rId9"/>
    <p:sldId id="334" r:id="rId10"/>
    <p:sldId id="281" r:id="rId11"/>
    <p:sldId id="279" r:id="rId12"/>
    <p:sldId id="280" r:id="rId13"/>
    <p:sldId id="282" r:id="rId14"/>
    <p:sldId id="283" r:id="rId15"/>
    <p:sldId id="284" r:id="rId16"/>
    <p:sldId id="285" r:id="rId17"/>
    <p:sldId id="295" r:id="rId18"/>
    <p:sldId id="292" r:id="rId19"/>
    <p:sldId id="296" r:id="rId20"/>
    <p:sldId id="293" r:id="rId21"/>
    <p:sldId id="298" r:id="rId22"/>
    <p:sldId id="286" r:id="rId23"/>
    <p:sldId id="287" r:id="rId24"/>
    <p:sldId id="304" r:id="rId25"/>
    <p:sldId id="306" r:id="rId26"/>
    <p:sldId id="308" r:id="rId27"/>
    <p:sldId id="309" r:id="rId28"/>
    <p:sldId id="310" r:id="rId29"/>
    <p:sldId id="312" r:id="rId30"/>
    <p:sldId id="335" r:id="rId31"/>
    <p:sldId id="33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4311"/>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651" autoAdjust="0"/>
  </p:normalViewPr>
  <p:slideViewPr>
    <p:cSldViewPr snapToGrid="0">
      <p:cViewPr varScale="1">
        <p:scale>
          <a:sx n="98" d="100"/>
          <a:sy n="98" d="100"/>
        </p:scale>
        <p:origin x="10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41EBB-BB05-41BE-AD11-22B7D894FD2D}"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6287D-8CEC-48D1-8A1D-CAE741402E03}" type="slidenum">
              <a:rPr lang="en-US" smtClean="0"/>
              <a:t>‹#›</a:t>
            </a:fld>
            <a:endParaRPr lang="en-US"/>
          </a:p>
        </p:txBody>
      </p:sp>
    </p:spTree>
    <p:extLst>
      <p:ext uri="{BB962C8B-B14F-4D97-AF65-F5344CB8AC3E}">
        <p14:creationId xmlns:p14="http://schemas.microsoft.com/office/powerpoint/2010/main" val="108695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my name is Kaelem Mohabir. I’m a transportation modeler and analyst in TPAU.</a:t>
            </a:r>
          </a:p>
          <a:p>
            <a:r>
              <a:rPr lang="en-US" dirty="0"/>
              <a:t>Thanks so much for joining us. This training is going to focus on using </a:t>
            </a:r>
            <a:r>
              <a:rPr lang="en-US" dirty="0" err="1"/>
              <a:t>PopulationSim</a:t>
            </a:r>
            <a:r>
              <a:rPr lang="en-US" dirty="0"/>
              <a:t>. Most of what we’re looking at was work Alex and I did over the past few months to run </a:t>
            </a:r>
            <a:r>
              <a:rPr lang="en-US" dirty="0" err="1"/>
              <a:t>PopulationSim</a:t>
            </a:r>
            <a:r>
              <a:rPr lang="en-US" dirty="0"/>
              <a:t> for the full state of Oregon. </a:t>
            </a:r>
          </a:p>
          <a:p>
            <a:r>
              <a:rPr lang="en-US" dirty="0"/>
              <a:t>The training is split into two parts, and we’ll be recording each session. All of the material we’re looking at should be accessible from the email Alex sent out last Friday. I will take us through the slides and then we’ll hopefully have time for questions at the end.</a:t>
            </a:r>
          </a:p>
          <a:p>
            <a:endParaRPr lang="en-US" dirty="0"/>
          </a:p>
        </p:txBody>
      </p:sp>
      <p:sp>
        <p:nvSpPr>
          <p:cNvPr id="4" name="Slide Number Placeholder 3"/>
          <p:cNvSpPr>
            <a:spLocks noGrp="1"/>
          </p:cNvSpPr>
          <p:nvPr>
            <p:ph type="sldNum" sz="quarter" idx="10"/>
          </p:nvPr>
        </p:nvSpPr>
        <p:spPr/>
        <p:txBody>
          <a:bodyPr/>
          <a:lstStyle/>
          <a:p>
            <a:fld id="{4A86287D-8CEC-48D1-8A1D-CAE741402E03}" type="slidenum">
              <a:rPr lang="en-US" smtClean="0"/>
              <a:t>1</a:t>
            </a:fld>
            <a:endParaRPr lang="en-US"/>
          </a:p>
        </p:txBody>
      </p:sp>
    </p:spTree>
    <p:extLst>
      <p:ext uri="{BB962C8B-B14F-4D97-AF65-F5344CB8AC3E}">
        <p14:creationId xmlns:p14="http://schemas.microsoft.com/office/powerpoint/2010/main" val="303973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output csv with all the variables in the 2020 census</a:t>
            </a:r>
          </a:p>
          <a:p>
            <a:r>
              <a:rPr lang="en-US" dirty="0"/>
              <a:t>There are 301 variables in total for the 2020 Decennial</a:t>
            </a:r>
          </a:p>
          <a:p>
            <a:r>
              <a:rPr lang="en-US" dirty="0"/>
              <a:t>So the process is to pull out all the variables, Identify those you want, and then pull the data for those variables you’ve selected</a:t>
            </a:r>
          </a:p>
        </p:txBody>
      </p:sp>
      <p:sp>
        <p:nvSpPr>
          <p:cNvPr id="4" name="Slide Number Placeholder 3"/>
          <p:cNvSpPr>
            <a:spLocks noGrp="1"/>
          </p:cNvSpPr>
          <p:nvPr>
            <p:ph type="sldNum" sz="quarter" idx="5"/>
          </p:nvPr>
        </p:nvSpPr>
        <p:spPr/>
        <p:txBody>
          <a:bodyPr/>
          <a:lstStyle/>
          <a:p>
            <a:fld id="{4A86287D-8CEC-48D1-8A1D-CAE741402E03}" type="slidenum">
              <a:rPr lang="en-US" smtClean="0"/>
              <a:t>10</a:t>
            </a:fld>
            <a:endParaRPr lang="en-US"/>
          </a:p>
        </p:txBody>
      </p:sp>
    </p:spTree>
    <p:extLst>
      <p:ext uri="{BB962C8B-B14F-4D97-AF65-F5344CB8AC3E}">
        <p14:creationId xmlns:p14="http://schemas.microsoft.com/office/powerpoint/2010/main" val="220864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a separate spreadsheet with the variables I want data for. From the 301 we saw last slide, I’ve isolated the 5 on interest to me and written shorthand names for them</a:t>
            </a:r>
          </a:p>
          <a:p>
            <a:r>
              <a:rPr lang="en-US" dirty="0"/>
              <a:t>On the right is the script to pull the data for these 5 variables</a:t>
            </a:r>
          </a:p>
          <a:p>
            <a:r>
              <a:rPr lang="en-US" dirty="0"/>
              <a:t>You specify geography to pull for, here on line 18 it’s specified as block</a:t>
            </a:r>
          </a:p>
          <a:p>
            <a:r>
              <a:rPr lang="en-US" dirty="0"/>
              <a:t>Specifying the output as wide on line 21 flattens the data in the output csv </a:t>
            </a:r>
          </a:p>
          <a:p>
            <a:r>
              <a:rPr lang="en-US" dirty="0"/>
              <a:t>I’m renaming the variables to our </a:t>
            </a:r>
            <a:r>
              <a:rPr lang="en-US" dirty="0" err="1"/>
              <a:t>shortnames</a:t>
            </a:r>
            <a:r>
              <a:rPr lang="en-US" dirty="0"/>
              <a:t> on line 26</a:t>
            </a:r>
          </a:p>
          <a:p>
            <a:r>
              <a:rPr lang="en-US" dirty="0"/>
              <a:t>And then finally writing out a csv with data</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11</a:t>
            </a:fld>
            <a:endParaRPr lang="en-US"/>
          </a:p>
        </p:txBody>
      </p:sp>
    </p:spTree>
    <p:extLst>
      <p:ext uri="{BB962C8B-B14F-4D97-AF65-F5344CB8AC3E}">
        <p14:creationId xmlns:p14="http://schemas.microsoft.com/office/powerpoint/2010/main" val="77023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output CSV with the data for the 5 variables I selected to pull for. Each row represents an individual block geography  </a:t>
            </a:r>
          </a:p>
        </p:txBody>
      </p:sp>
      <p:sp>
        <p:nvSpPr>
          <p:cNvPr id="4" name="Slide Number Placeholder 3"/>
          <p:cNvSpPr>
            <a:spLocks noGrp="1"/>
          </p:cNvSpPr>
          <p:nvPr>
            <p:ph type="sldNum" sz="quarter" idx="5"/>
          </p:nvPr>
        </p:nvSpPr>
        <p:spPr/>
        <p:txBody>
          <a:bodyPr/>
          <a:lstStyle/>
          <a:p>
            <a:fld id="{4A86287D-8CEC-48D1-8A1D-CAE741402E03}" type="slidenum">
              <a:rPr lang="en-US" smtClean="0"/>
              <a:t>12</a:t>
            </a:fld>
            <a:endParaRPr lang="en-US"/>
          </a:p>
        </p:txBody>
      </p:sp>
    </p:spTree>
    <p:extLst>
      <p:ext uri="{BB962C8B-B14F-4D97-AF65-F5344CB8AC3E}">
        <p14:creationId xmlns:p14="http://schemas.microsoft.com/office/powerpoint/2010/main" val="126187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onto ACS data.</a:t>
            </a:r>
          </a:p>
          <a:p>
            <a:r>
              <a:rPr lang="en-US" dirty="0"/>
              <a:t>This slide shows pulling data from the ACS5.</a:t>
            </a:r>
          </a:p>
          <a:p>
            <a:r>
              <a:rPr lang="en-US" dirty="0"/>
              <a:t>On the left is the script to pull all of the ACS5 variables and write them out to a csv</a:t>
            </a:r>
          </a:p>
          <a:p>
            <a:r>
              <a:rPr lang="en-US" dirty="0"/>
              <a:t>On right is the output csv with all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ACS has a lot more variables to work with than decennial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almost 28,000 here, which can make finding variables much more challenging than in the decennial with the 301 variables. </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13</a:t>
            </a:fld>
            <a:endParaRPr lang="en-US"/>
          </a:p>
        </p:txBody>
      </p:sp>
    </p:spTree>
    <p:extLst>
      <p:ext uri="{BB962C8B-B14F-4D97-AF65-F5344CB8AC3E}">
        <p14:creationId xmlns:p14="http://schemas.microsoft.com/office/powerpoint/2010/main" val="2001512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the next few slides we’re going to be looking at the data that we were interested in from the ACS5. </a:t>
            </a:r>
          </a:p>
          <a:p>
            <a:r>
              <a:rPr lang="en-US" dirty="0"/>
              <a:t>We ended up pulling around 120 variables out vs the 5 from the decennial. </a:t>
            </a:r>
          </a:p>
          <a:p>
            <a:r>
              <a:rPr lang="en-US" dirty="0"/>
              <a:t>Again, figuring out what to pull here is a bit challenging. There’s a table shells excel spreadsheet in the training folder from census that breaks down the tables that each variable is contained it which can be helpful to help sort through.</a:t>
            </a:r>
          </a:p>
          <a:p>
            <a:r>
              <a:rPr lang="en-US" dirty="0"/>
              <a:t>Applying filters on the spreadsheet with the full 28,000 variable and filtering on geography and using key word searches can also work well.</a:t>
            </a:r>
          </a:p>
          <a:p>
            <a:r>
              <a:rPr lang="en-US" dirty="0"/>
              <a:t>On this slide we have the Sex by Age table which breaks down the total population by gender into age categories </a:t>
            </a:r>
          </a:p>
          <a:p>
            <a:r>
              <a:rPr lang="en-US" dirty="0"/>
              <a:t>On the top here you can see Census lists the Universe as Total population. This means the table sums to that for the relevant geography. We’ll see different universes in a minute</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14</a:t>
            </a:fld>
            <a:endParaRPr lang="en-US"/>
          </a:p>
        </p:txBody>
      </p:sp>
    </p:spTree>
    <p:extLst>
      <p:ext uri="{BB962C8B-B14F-4D97-AF65-F5344CB8AC3E}">
        <p14:creationId xmlns:p14="http://schemas.microsoft.com/office/powerpoint/2010/main" val="20344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have Household type by household size. </a:t>
            </a:r>
          </a:p>
          <a:p>
            <a:r>
              <a:rPr lang="en-US" dirty="0"/>
              <a:t>This universe is households, so the table total will be the total number of households in the geography.</a:t>
            </a:r>
          </a:p>
          <a:p>
            <a:r>
              <a:rPr lang="en-US" dirty="0"/>
              <a:t>Vacancy Status totals to vacant housing units (the universe)</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15</a:t>
            </a:fld>
            <a:endParaRPr lang="en-US"/>
          </a:p>
        </p:txBody>
      </p:sp>
    </p:spTree>
    <p:extLst>
      <p:ext uri="{BB962C8B-B14F-4D97-AF65-F5344CB8AC3E}">
        <p14:creationId xmlns:p14="http://schemas.microsoft.com/office/powerpoint/2010/main" val="84776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universe here is households for adjusted household income </a:t>
            </a:r>
          </a:p>
        </p:txBody>
      </p:sp>
      <p:sp>
        <p:nvSpPr>
          <p:cNvPr id="4" name="Slide Number Placeholder 3"/>
          <p:cNvSpPr>
            <a:spLocks noGrp="1"/>
          </p:cNvSpPr>
          <p:nvPr>
            <p:ph type="sldNum" sz="quarter" idx="5"/>
          </p:nvPr>
        </p:nvSpPr>
        <p:spPr/>
        <p:txBody>
          <a:bodyPr/>
          <a:lstStyle/>
          <a:p>
            <a:fld id="{4A86287D-8CEC-48D1-8A1D-CAE741402E03}" type="slidenum">
              <a:rPr lang="en-US" smtClean="0"/>
              <a:t>16</a:t>
            </a:fld>
            <a:endParaRPr lang="en-US"/>
          </a:p>
        </p:txBody>
      </p:sp>
    </p:spTree>
    <p:extLst>
      <p:ext uri="{BB962C8B-B14F-4D97-AF65-F5344CB8AC3E}">
        <p14:creationId xmlns:p14="http://schemas.microsoft.com/office/powerpoint/2010/main" val="1512240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population Is just the total population.</a:t>
            </a:r>
          </a:p>
          <a:p>
            <a:r>
              <a:rPr lang="en-US" dirty="0"/>
              <a:t>Household type totals to total population</a:t>
            </a:r>
          </a:p>
          <a:p>
            <a:r>
              <a:rPr lang="en-US" dirty="0"/>
              <a:t>Units in structure totals to housing unites</a:t>
            </a:r>
          </a:p>
        </p:txBody>
      </p:sp>
      <p:sp>
        <p:nvSpPr>
          <p:cNvPr id="4" name="Slide Number Placeholder 3"/>
          <p:cNvSpPr>
            <a:spLocks noGrp="1"/>
          </p:cNvSpPr>
          <p:nvPr>
            <p:ph type="sldNum" sz="quarter" idx="5"/>
          </p:nvPr>
        </p:nvSpPr>
        <p:spPr/>
        <p:txBody>
          <a:bodyPr/>
          <a:lstStyle/>
          <a:p>
            <a:fld id="{4A86287D-8CEC-48D1-8A1D-CAE741402E03}" type="slidenum">
              <a:rPr lang="en-US" smtClean="0"/>
              <a:t>17</a:t>
            </a:fld>
            <a:endParaRPr lang="en-US"/>
          </a:p>
        </p:txBody>
      </p:sp>
    </p:spTree>
    <p:extLst>
      <p:ext uri="{BB962C8B-B14F-4D97-AF65-F5344CB8AC3E}">
        <p14:creationId xmlns:p14="http://schemas.microsoft.com/office/powerpoint/2010/main" val="96979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vehicles totals to occupied housing units</a:t>
            </a:r>
          </a:p>
          <a:p>
            <a:r>
              <a:rPr lang="en-US" dirty="0"/>
              <a:t>Vacancy status totals to vacant housing units</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18</a:t>
            </a:fld>
            <a:endParaRPr lang="en-US"/>
          </a:p>
        </p:txBody>
      </p:sp>
    </p:spTree>
    <p:extLst>
      <p:ext uri="{BB962C8B-B14F-4D97-AF65-F5344CB8AC3E}">
        <p14:creationId xmlns:p14="http://schemas.microsoft.com/office/powerpoint/2010/main" val="2267449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are the 120 variables chosen to pull data for in a CSV with assigned </a:t>
            </a:r>
            <a:r>
              <a:rPr lang="en-US" dirty="0" err="1"/>
              <a:t>shortnames</a:t>
            </a:r>
            <a:r>
              <a:rPr lang="en-US" dirty="0"/>
              <a:t> </a:t>
            </a:r>
          </a:p>
          <a:p>
            <a:r>
              <a:rPr lang="en-US" dirty="0"/>
              <a:t>On the right is a script to pull the data for the selected variables </a:t>
            </a:r>
          </a:p>
          <a:p>
            <a:r>
              <a:rPr lang="en-US" dirty="0"/>
              <a:t>Same general process as for the decennial, with a couple of differences</a:t>
            </a:r>
          </a:p>
          <a:p>
            <a:r>
              <a:rPr lang="en-US" dirty="0"/>
              <a:t>Here we’re pulling by  the block group (census block group or </a:t>
            </a:r>
            <a:r>
              <a:rPr lang="en-US" dirty="0" err="1"/>
              <a:t>cbg</a:t>
            </a:r>
            <a:r>
              <a:rPr lang="en-US" dirty="0"/>
              <a:t>) which is the smallest geography offered for the ACS</a:t>
            </a:r>
          </a:p>
          <a:p>
            <a:r>
              <a:rPr lang="en-US" dirty="0"/>
              <a:t>Lines 24-25 deal with Margin of Error (M) and Estimate € – ACS is based on a 5% survey and extrapolated for the full population</a:t>
            </a:r>
          </a:p>
          <a:p>
            <a:r>
              <a:rPr lang="en-US" dirty="0"/>
              <a:t>So they include the estimate and the margin of error for that estimate. </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19</a:t>
            </a:fld>
            <a:endParaRPr lang="en-US"/>
          </a:p>
        </p:txBody>
      </p:sp>
    </p:spTree>
    <p:extLst>
      <p:ext uri="{BB962C8B-B14F-4D97-AF65-F5344CB8AC3E}">
        <p14:creationId xmlns:p14="http://schemas.microsoft.com/office/powerpoint/2010/main" val="375729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somewhat finnicky pieces to get in place before running but the overall process for </a:t>
            </a:r>
            <a:r>
              <a:rPr lang="en-US" dirty="0" err="1"/>
              <a:t>PopulationSim</a:t>
            </a:r>
            <a:r>
              <a:rPr lang="en-US" dirty="0"/>
              <a:t> can be broken down into 5 simple steps:</a:t>
            </a:r>
          </a:p>
          <a:p>
            <a:r>
              <a:rPr lang="en-US" dirty="0"/>
              <a:t>The first is the Software setup, getting the </a:t>
            </a:r>
            <a:r>
              <a:rPr lang="en-US" dirty="0" err="1"/>
              <a:t>PopulationSim</a:t>
            </a:r>
            <a:r>
              <a:rPr lang="en-US" dirty="0"/>
              <a:t> installed-&gt; the second is Pulling the necessary census data -&gt; the third is matching up the census data to the same geographies and totals -&gt; the fourth is running the software -&gt; and then the fifth and last step is interpreting the outputs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can see an overall roadmap of our training sessions.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first session we’ll focus on pulling the census data, getting input data cleaned and ready, and then building the controls and making sure the different geographies nest correctly </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2</a:t>
            </a:fld>
            <a:endParaRPr lang="en-US"/>
          </a:p>
        </p:txBody>
      </p:sp>
    </p:spTree>
    <p:extLst>
      <p:ext uri="{BB962C8B-B14F-4D97-AF65-F5344CB8AC3E}">
        <p14:creationId xmlns:p14="http://schemas.microsoft.com/office/powerpoint/2010/main" val="177525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ACS5 output CSV with our selected variables and their new short names</a:t>
            </a:r>
          </a:p>
          <a:p>
            <a:r>
              <a:rPr lang="en-US" dirty="0"/>
              <a:t>By block group, each row represents a block group</a:t>
            </a:r>
          </a:p>
          <a:p>
            <a:r>
              <a:rPr lang="en-US" dirty="0"/>
              <a:t>MOE and E</a:t>
            </a:r>
          </a:p>
        </p:txBody>
      </p:sp>
      <p:sp>
        <p:nvSpPr>
          <p:cNvPr id="4" name="Slide Number Placeholder 3"/>
          <p:cNvSpPr>
            <a:spLocks noGrp="1"/>
          </p:cNvSpPr>
          <p:nvPr>
            <p:ph type="sldNum" sz="quarter" idx="5"/>
          </p:nvPr>
        </p:nvSpPr>
        <p:spPr/>
        <p:txBody>
          <a:bodyPr/>
          <a:lstStyle/>
          <a:p>
            <a:fld id="{4A86287D-8CEC-48D1-8A1D-CAE741402E03}" type="slidenum">
              <a:rPr lang="en-US" smtClean="0"/>
              <a:t>20</a:t>
            </a:fld>
            <a:endParaRPr lang="en-US"/>
          </a:p>
        </p:txBody>
      </p:sp>
    </p:spTree>
    <p:extLst>
      <p:ext uri="{BB962C8B-B14F-4D97-AF65-F5344CB8AC3E}">
        <p14:creationId xmlns:p14="http://schemas.microsoft.com/office/powerpoint/2010/main" val="2318394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isolated ACS5 </a:t>
            </a:r>
            <a:r>
              <a:rPr lang="en-US" dirty="0" err="1"/>
              <a:t>Blockgroup</a:t>
            </a:r>
            <a:r>
              <a:rPr lang="en-US" dirty="0"/>
              <a:t> tables total variables </a:t>
            </a:r>
          </a:p>
          <a:p>
            <a:r>
              <a:rPr lang="en-US" dirty="0"/>
              <a:t>We looked at the different tables which had different universes a few slides back</a:t>
            </a:r>
          </a:p>
          <a:p>
            <a:r>
              <a:rPr lang="en-US" dirty="0"/>
              <a:t>So basically this means the different tables don’t all add up to the same total numbers </a:t>
            </a:r>
          </a:p>
          <a:p>
            <a:r>
              <a:rPr lang="en-US" dirty="0" err="1"/>
              <a:t>Theyre</a:t>
            </a:r>
            <a:r>
              <a:rPr lang="en-US" dirty="0"/>
              <a:t> </a:t>
            </a:r>
            <a:r>
              <a:rPr lang="en-US" dirty="0" err="1"/>
              <a:t>dependant</a:t>
            </a:r>
            <a:r>
              <a:rPr lang="en-US" dirty="0"/>
              <a:t> on what each table is counting </a:t>
            </a:r>
          </a:p>
        </p:txBody>
      </p:sp>
      <p:sp>
        <p:nvSpPr>
          <p:cNvPr id="4" name="Slide Number Placeholder 3"/>
          <p:cNvSpPr>
            <a:spLocks noGrp="1"/>
          </p:cNvSpPr>
          <p:nvPr>
            <p:ph type="sldNum" sz="quarter" idx="5"/>
          </p:nvPr>
        </p:nvSpPr>
        <p:spPr/>
        <p:txBody>
          <a:bodyPr/>
          <a:lstStyle/>
          <a:p>
            <a:fld id="{4A86287D-8CEC-48D1-8A1D-CAE741402E03}" type="slidenum">
              <a:rPr lang="en-US" smtClean="0"/>
              <a:t>21</a:t>
            </a:fld>
            <a:endParaRPr lang="en-US"/>
          </a:p>
        </p:txBody>
      </p:sp>
    </p:spTree>
    <p:extLst>
      <p:ext uri="{BB962C8B-B14F-4D97-AF65-F5344CB8AC3E}">
        <p14:creationId xmlns:p14="http://schemas.microsoft.com/office/powerpoint/2010/main" val="1154078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PopulationSim</a:t>
            </a:r>
            <a:r>
              <a:rPr lang="en-US" dirty="0"/>
              <a:t> needs a common number of households and persons for every control. </a:t>
            </a:r>
          </a:p>
          <a:p>
            <a:r>
              <a:rPr lang="en-US" dirty="0"/>
              <a:t>You cannot feed different population numbers in and ask for total households. </a:t>
            </a:r>
          </a:p>
          <a:p>
            <a:r>
              <a:rPr lang="en-US" dirty="0"/>
              <a:t>We use these variables to build our controls so we have to process the input data to have the same sums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notes about field descriptions, why numbers are different. </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22</a:t>
            </a:fld>
            <a:endParaRPr lang="en-US"/>
          </a:p>
        </p:txBody>
      </p:sp>
    </p:spTree>
    <p:extLst>
      <p:ext uri="{BB962C8B-B14F-4D97-AF65-F5344CB8AC3E}">
        <p14:creationId xmlns:p14="http://schemas.microsoft.com/office/powerpoint/2010/main" val="1060094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fields must sum to the same total. This script redistributes them to have the same totals. Additionally, all the data must be </a:t>
            </a:r>
            <a:r>
              <a:rPr lang="en-US" dirty="0" err="1"/>
              <a:t>intergerized</a:t>
            </a:r>
            <a:r>
              <a:rPr lang="en-US" dirty="0"/>
              <a:t>. This script reproportions them to the correct total value, and deals with any rounding errors by rounding everything to an integer and then adding or subtracting a value as needed from the largest category in a group, if it does not perfectly match the total. This take place with the </a:t>
            </a:r>
            <a:r>
              <a:rPr lang="en-US" dirty="0" err="1"/>
              <a:t>ReAllocate</a:t>
            </a:r>
            <a:r>
              <a:rPr lang="en-US" dirty="0"/>
              <a:t> function on lines 53-61</a:t>
            </a:r>
          </a:p>
          <a:p>
            <a:endParaRPr lang="en-US" dirty="0"/>
          </a:p>
          <a:p>
            <a:r>
              <a:rPr lang="en-US" dirty="0"/>
              <a:t>on the left we are changing actual values to percentages. For each grouping of fields converting them into percentages instead of numbers, and then prepping to make everything sum to the same total</a:t>
            </a:r>
          </a:p>
          <a:p>
            <a:r>
              <a:rPr lang="en-US" dirty="0"/>
              <a:t>On the right side </a:t>
            </a:r>
            <a:r>
              <a:rPr lang="en-US" dirty="0" err="1"/>
              <a:t>theres</a:t>
            </a:r>
            <a:r>
              <a:rPr lang="en-US" dirty="0"/>
              <a:t> the reallocate function, cleaning up rounding errors and the </a:t>
            </a:r>
            <a:r>
              <a:rPr lang="en-US" dirty="0" err="1"/>
              <a:t>integerization</a:t>
            </a:r>
            <a:r>
              <a:rPr lang="en-US" dirty="0"/>
              <a:t>, [dealing with rounding errors]</a:t>
            </a:r>
          </a:p>
          <a:p>
            <a:endParaRPr lang="en-US" dirty="0"/>
          </a:p>
          <a:p>
            <a:r>
              <a:rPr lang="en-US" dirty="0"/>
              <a:t>And so this script reads in the raw ACS5 Block Group data, processes it to sum to the same totals, and produces GP_BGData.csv which is the final input for the General Population Block Group. </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23</a:t>
            </a:fld>
            <a:endParaRPr lang="en-US"/>
          </a:p>
        </p:txBody>
      </p:sp>
    </p:spTree>
    <p:extLst>
      <p:ext uri="{BB962C8B-B14F-4D97-AF65-F5344CB8AC3E}">
        <p14:creationId xmlns:p14="http://schemas.microsoft.com/office/powerpoint/2010/main" val="4255629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output csv. In the green highlights we have the new congruent totals of the categories.</a:t>
            </a:r>
          </a:p>
        </p:txBody>
      </p:sp>
      <p:sp>
        <p:nvSpPr>
          <p:cNvPr id="4" name="Slide Number Placeholder 3"/>
          <p:cNvSpPr>
            <a:spLocks noGrp="1"/>
          </p:cNvSpPr>
          <p:nvPr>
            <p:ph type="sldNum" sz="quarter" idx="5"/>
          </p:nvPr>
        </p:nvSpPr>
        <p:spPr/>
        <p:txBody>
          <a:bodyPr/>
          <a:lstStyle/>
          <a:p>
            <a:fld id="{4A86287D-8CEC-48D1-8A1D-CAE741402E03}" type="slidenum">
              <a:rPr lang="en-US" smtClean="0"/>
              <a:t>24</a:t>
            </a:fld>
            <a:endParaRPr lang="en-US"/>
          </a:p>
        </p:txBody>
      </p:sp>
    </p:spTree>
    <p:extLst>
      <p:ext uri="{BB962C8B-B14F-4D97-AF65-F5344CB8AC3E}">
        <p14:creationId xmlns:p14="http://schemas.microsoft.com/office/powerpoint/2010/main" val="3685607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rest of the spreadsheet. The green sums are for total households and the blue is for total population.</a:t>
            </a:r>
          </a:p>
        </p:txBody>
      </p:sp>
      <p:sp>
        <p:nvSpPr>
          <p:cNvPr id="4" name="Slide Number Placeholder 3"/>
          <p:cNvSpPr>
            <a:spLocks noGrp="1"/>
          </p:cNvSpPr>
          <p:nvPr>
            <p:ph type="sldNum" sz="quarter" idx="5"/>
          </p:nvPr>
        </p:nvSpPr>
        <p:spPr/>
        <p:txBody>
          <a:bodyPr/>
          <a:lstStyle/>
          <a:p>
            <a:fld id="{4A86287D-8CEC-48D1-8A1D-CAE741402E03}" type="slidenum">
              <a:rPr lang="en-US" smtClean="0"/>
              <a:t>25</a:t>
            </a:fld>
            <a:endParaRPr lang="en-US"/>
          </a:p>
        </p:txBody>
      </p:sp>
    </p:spTree>
    <p:extLst>
      <p:ext uri="{BB962C8B-B14F-4D97-AF65-F5344CB8AC3E}">
        <p14:creationId xmlns:p14="http://schemas.microsoft.com/office/powerpoint/2010/main" val="579529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controls are built around the variables we pulled out from the census data and tell </a:t>
            </a:r>
            <a:r>
              <a:rPr lang="en-US" dirty="0" err="1"/>
              <a:t>PopulationSim</a:t>
            </a:r>
            <a:r>
              <a:rPr lang="en-US" dirty="0"/>
              <a:t> what to try and ensure is correctly represented in the output synthetic population. </a:t>
            </a:r>
          </a:p>
          <a:p>
            <a:r>
              <a:rPr lang="en-US" dirty="0"/>
              <a:t>There’s an importance field that allows for different levels of emphasis on different control fields. </a:t>
            </a:r>
          </a:p>
          <a:p>
            <a:r>
              <a:rPr lang="en-US" dirty="0"/>
              <a:t>Here households has by far the highest importance because we want that to be the most accurately represented</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26</a:t>
            </a:fld>
            <a:endParaRPr lang="en-US"/>
          </a:p>
        </p:txBody>
      </p:sp>
    </p:spTree>
    <p:extLst>
      <p:ext uri="{BB962C8B-B14F-4D97-AF65-F5344CB8AC3E}">
        <p14:creationId xmlns:p14="http://schemas.microsoft.com/office/powerpoint/2010/main" val="1149372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geographies must nest exactly into each other. </a:t>
            </a:r>
          </a:p>
          <a:p>
            <a:r>
              <a:rPr lang="en-US" dirty="0"/>
              <a:t>Region is arbitrary – needed for </a:t>
            </a:r>
            <a:r>
              <a:rPr lang="en-US" dirty="0" err="1"/>
              <a:t>PopulationSim</a:t>
            </a:r>
            <a:r>
              <a:rPr lang="en-US" dirty="0"/>
              <a:t> and has to be unique to 31 PUMAs but does not represent anything. </a:t>
            </a:r>
          </a:p>
          <a:p>
            <a:r>
              <a:rPr lang="en-US" dirty="0"/>
              <a:t>These two scripts create the crosswalk file we see to the far right. </a:t>
            </a:r>
          </a:p>
          <a:p>
            <a:r>
              <a:rPr lang="en-US" dirty="0"/>
              <a:t>The first script creates the file with the Block, BG, and PUMA geographies</a:t>
            </a:r>
          </a:p>
          <a:p>
            <a:r>
              <a:rPr lang="en-US" dirty="0"/>
              <a:t>The second script aligns the PUMAs to BGs (they didn’t match because we used 2010 PUMAs)</a:t>
            </a:r>
          </a:p>
          <a:p>
            <a:r>
              <a:rPr lang="en-US" dirty="0"/>
              <a:t>And adds unique regions to the </a:t>
            </a:r>
            <a:r>
              <a:rPr lang="en-US" dirty="0" err="1"/>
              <a:t>geocrosswalk</a:t>
            </a:r>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27</a:t>
            </a:fld>
            <a:endParaRPr lang="en-US"/>
          </a:p>
        </p:txBody>
      </p:sp>
    </p:spTree>
    <p:extLst>
      <p:ext uri="{BB962C8B-B14F-4D97-AF65-F5344CB8AC3E}">
        <p14:creationId xmlns:p14="http://schemas.microsoft.com/office/powerpoint/2010/main" val="2039757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ACS5 output CSV with our selected variables and their new short names</a:t>
            </a:r>
          </a:p>
          <a:p>
            <a:r>
              <a:rPr lang="en-US" dirty="0"/>
              <a:t>By block group </a:t>
            </a:r>
          </a:p>
          <a:p>
            <a:r>
              <a:rPr lang="en-US" dirty="0"/>
              <a:t>MOE and E</a:t>
            </a:r>
          </a:p>
        </p:txBody>
      </p:sp>
      <p:sp>
        <p:nvSpPr>
          <p:cNvPr id="4" name="Slide Number Placeholder 3"/>
          <p:cNvSpPr>
            <a:spLocks noGrp="1"/>
          </p:cNvSpPr>
          <p:nvPr>
            <p:ph type="sldNum" sz="quarter" idx="5"/>
          </p:nvPr>
        </p:nvSpPr>
        <p:spPr/>
        <p:txBody>
          <a:bodyPr/>
          <a:lstStyle/>
          <a:p>
            <a:fld id="{4A86287D-8CEC-48D1-8A1D-CAE741402E03}" type="slidenum">
              <a:rPr lang="en-US" smtClean="0"/>
              <a:t>28</a:t>
            </a:fld>
            <a:endParaRPr lang="en-US"/>
          </a:p>
        </p:txBody>
      </p:sp>
    </p:spTree>
    <p:extLst>
      <p:ext uri="{BB962C8B-B14F-4D97-AF65-F5344CB8AC3E}">
        <p14:creationId xmlns:p14="http://schemas.microsoft.com/office/powerpoint/2010/main" val="1633298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order to do this work and pull the necessary data from census, we heavily relied on </a:t>
            </a:r>
            <a:r>
              <a:rPr lang="en-US" dirty="0" err="1"/>
              <a:t>TidyCensus</a:t>
            </a:r>
            <a:endParaRPr lang="en-US" dirty="0"/>
          </a:p>
          <a:p>
            <a:r>
              <a:rPr lang="en-US" dirty="0" err="1"/>
              <a:t>TidyCensus</a:t>
            </a:r>
            <a:r>
              <a:rPr lang="en-US" dirty="0"/>
              <a:t> is an R package created to interface with Census APIs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Census APIs are The Census Data Application Programming Interfaces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they give the public access to raw statistical data from Census data programs </a:t>
            </a:r>
          </a:p>
          <a:p>
            <a:r>
              <a:rPr lang="en-US" dirty="0" err="1"/>
              <a:t>TidyCensus</a:t>
            </a:r>
            <a:r>
              <a:rPr lang="en-US" dirty="0"/>
              <a:t> works with the </a:t>
            </a:r>
            <a:r>
              <a:rPr lang="en-US" dirty="0" err="1"/>
              <a:t>tidyverse</a:t>
            </a:r>
            <a:r>
              <a:rPr lang="en-US" dirty="0"/>
              <a:t> package </a:t>
            </a:r>
          </a:p>
          <a:p>
            <a:r>
              <a:rPr lang="en-US" dirty="0"/>
              <a:t>Pretty easy to use, here’s a snippet of code showing the install and library commands</a:t>
            </a:r>
          </a:p>
        </p:txBody>
      </p:sp>
      <p:sp>
        <p:nvSpPr>
          <p:cNvPr id="4" name="Slide Number Placeholder 3"/>
          <p:cNvSpPr>
            <a:spLocks noGrp="1"/>
          </p:cNvSpPr>
          <p:nvPr>
            <p:ph type="sldNum" sz="quarter" idx="5"/>
          </p:nvPr>
        </p:nvSpPr>
        <p:spPr/>
        <p:txBody>
          <a:bodyPr/>
          <a:lstStyle/>
          <a:p>
            <a:fld id="{4A86287D-8CEC-48D1-8A1D-CAE741402E03}" type="slidenum">
              <a:rPr lang="en-US" smtClean="0"/>
              <a:t>3</a:t>
            </a:fld>
            <a:endParaRPr lang="en-US"/>
          </a:p>
        </p:txBody>
      </p:sp>
    </p:spTree>
    <p:extLst>
      <p:ext uri="{BB962C8B-B14F-4D97-AF65-F5344CB8AC3E}">
        <p14:creationId xmlns:p14="http://schemas.microsoft.com/office/powerpoint/2010/main" val="387331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a census API key to use the package</a:t>
            </a:r>
          </a:p>
          <a:p>
            <a:r>
              <a:rPr lang="en-US" dirty="0"/>
              <a:t>Incredibly simple to get one</a:t>
            </a:r>
          </a:p>
          <a:p>
            <a:r>
              <a:rPr lang="en-US" dirty="0"/>
              <a:t>Go to the linked website in the first bullet and signup with your org name and email</a:t>
            </a:r>
          </a:p>
          <a:p>
            <a:r>
              <a:rPr lang="en-US" dirty="0"/>
              <a:t>Within 30ish minutes they’ll send you a key</a:t>
            </a:r>
          </a:p>
          <a:p>
            <a:r>
              <a:rPr lang="en-US" dirty="0"/>
              <a:t>The second bullet shows the line of code to install the key in R,</a:t>
            </a:r>
          </a:p>
          <a:p>
            <a:r>
              <a:rPr lang="en-US" dirty="0"/>
              <a:t>Sets key as an environment variable in R environ</a:t>
            </a:r>
          </a:p>
          <a:p>
            <a:r>
              <a:rPr lang="en-US" dirty="0"/>
              <a:t>The screenshots on this slide show the key request form and the email they send with the key</a:t>
            </a:r>
          </a:p>
        </p:txBody>
      </p:sp>
      <p:sp>
        <p:nvSpPr>
          <p:cNvPr id="4" name="Slide Number Placeholder 3"/>
          <p:cNvSpPr>
            <a:spLocks noGrp="1"/>
          </p:cNvSpPr>
          <p:nvPr>
            <p:ph type="sldNum" sz="quarter" idx="5"/>
          </p:nvPr>
        </p:nvSpPr>
        <p:spPr/>
        <p:txBody>
          <a:bodyPr/>
          <a:lstStyle/>
          <a:p>
            <a:fld id="{4A86287D-8CEC-48D1-8A1D-CAE741402E03}" type="slidenum">
              <a:rPr lang="en-US" smtClean="0"/>
              <a:t>4</a:t>
            </a:fld>
            <a:endParaRPr lang="en-US"/>
          </a:p>
        </p:txBody>
      </p:sp>
    </p:spTree>
    <p:extLst>
      <p:ext uri="{BB962C8B-B14F-4D97-AF65-F5344CB8AC3E}">
        <p14:creationId xmlns:p14="http://schemas.microsoft.com/office/powerpoint/2010/main" val="607400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tidycensus</a:t>
            </a:r>
            <a:r>
              <a:rPr lang="en-US" dirty="0"/>
              <a:t> has two major functions in it </a:t>
            </a:r>
          </a:p>
          <a:p>
            <a:r>
              <a:rPr lang="en-US" dirty="0"/>
              <a:t>One pulls decennial census data</a:t>
            </a:r>
          </a:p>
          <a:p>
            <a:r>
              <a:rPr lang="en-US" dirty="0"/>
              <a:t>The other pulls from American Community survey data</a:t>
            </a:r>
          </a:p>
          <a:p>
            <a:r>
              <a:rPr lang="en-US" dirty="0"/>
              <a:t>You need input geography, year and variable you’re requesting data for and a </a:t>
            </a:r>
            <a:r>
              <a:rPr lang="en-US" dirty="0" err="1"/>
              <a:t>tibble</a:t>
            </a:r>
            <a:r>
              <a:rPr lang="en-US" dirty="0"/>
              <a:t> will be returned</a:t>
            </a:r>
          </a:p>
        </p:txBody>
      </p:sp>
      <p:sp>
        <p:nvSpPr>
          <p:cNvPr id="4" name="Slide Number Placeholder 3"/>
          <p:cNvSpPr>
            <a:spLocks noGrp="1"/>
          </p:cNvSpPr>
          <p:nvPr>
            <p:ph type="sldNum" sz="quarter" idx="5"/>
          </p:nvPr>
        </p:nvSpPr>
        <p:spPr/>
        <p:txBody>
          <a:bodyPr/>
          <a:lstStyle/>
          <a:p>
            <a:fld id="{4A86287D-8CEC-48D1-8A1D-CAE741402E03}" type="slidenum">
              <a:rPr lang="en-US" smtClean="0"/>
              <a:t>5</a:t>
            </a:fld>
            <a:endParaRPr lang="en-US"/>
          </a:p>
        </p:txBody>
      </p:sp>
    </p:spTree>
    <p:extLst>
      <p:ext uri="{BB962C8B-B14F-4D97-AF65-F5344CB8AC3E}">
        <p14:creationId xmlns:p14="http://schemas.microsoft.com/office/powerpoint/2010/main" val="272959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here about the ACS data.</a:t>
            </a:r>
          </a:p>
          <a:p>
            <a:r>
              <a:rPr lang="en-US" dirty="0"/>
              <a:t>We used the 2017-2021 ACS5 data and that’s what we’ll be looking at today. That is currently the newest data available.</a:t>
            </a:r>
          </a:p>
          <a:p>
            <a:r>
              <a:rPr lang="en-US" dirty="0"/>
              <a:t>In a couple of days, on the 7</a:t>
            </a:r>
            <a:r>
              <a:rPr lang="en-US" baseline="30000" dirty="0"/>
              <a:t>th</a:t>
            </a:r>
            <a:r>
              <a:rPr lang="en-US" dirty="0"/>
              <a:t>, the 2018-2022 data will be released and I’ll be updating the data accordingly.</a:t>
            </a:r>
          </a:p>
        </p:txBody>
      </p:sp>
      <p:sp>
        <p:nvSpPr>
          <p:cNvPr id="4" name="Slide Number Placeholder 3"/>
          <p:cNvSpPr>
            <a:spLocks noGrp="1"/>
          </p:cNvSpPr>
          <p:nvPr>
            <p:ph type="sldNum" sz="quarter" idx="5"/>
          </p:nvPr>
        </p:nvSpPr>
        <p:spPr/>
        <p:txBody>
          <a:bodyPr/>
          <a:lstStyle/>
          <a:p>
            <a:fld id="{4A86287D-8CEC-48D1-8A1D-CAE741402E03}" type="slidenum">
              <a:rPr lang="en-US" smtClean="0"/>
              <a:t>6</a:t>
            </a:fld>
            <a:endParaRPr lang="en-US"/>
          </a:p>
        </p:txBody>
      </p:sp>
    </p:spTree>
    <p:extLst>
      <p:ext uri="{BB962C8B-B14F-4D97-AF65-F5344CB8AC3E}">
        <p14:creationId xmlns:p14="http://schemas.microsoft.com/office/powerpoint/2010/main" val="1593363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all of the geographies available in </a:t>
            </a:r>
            <a:r>
              <a:rPr lang="en-US" dirty="0" err="1"/>
              <a:t>Tidycensus</a:t>
            </a:r>
            <a:r>
              <a:rPr lang="en-US" dirty="0"/>
              <a:t>, and the functions they are available for</a:t>
            </a:r>
          </a:p>
          <a:p>
            <a:r>
              <a:rPr lang="en-US" dirty="0"/>
              <a:t>If we look at block level geography we can see that it is only available for the </a:t>
            </a:r>
            <a:r>
              <a:rPr lang="en-US" dirty="0" err="1"/>
              <a:t>get_decennial</a:t>
            </a:r>
            <a:r>
              <a:rPr lang="en-US" dirty="0"/>
              <a:t>() function and not the </a:t>
            </a:r>
            <a:r>
              <a:rPr lang="en-US" dirty="0" err="1"/>
              <a:t>get_acs_function</a:t>
            </a:r>
            <a:r>
              <a:rPr lang="en-US" dirty="0"/>
              <a:t>()</a:t>
            </a:r>
          </a:p>
        </p:txBody>
      </p:sp>
      <p:sp>
        <p:nvSpPr>
          <p:cNvPr id="4" name="Slide Number Placeholder 3"/>
          <p:cNvSpPr>
            <a:spLocks noGrp="1"/>
          </p:cNvSpPr>
          <p:nvPr>
            <p:ph type="sldNum" sz="quarter" idx="5"/>
          </p:nvPr>
        </p:nvSpPr>
        <p:spPr/>
        <p:txBody>
          <a:bodyPr/>
          <a:lstStyle/>
          <a:p>
            <a:fld id="{4A86287D-8CEC-48D1-8A1D-CAE741402E03}" type="slidenum">
              <a:rPr lang="en-US" smtClean="0"/>
              <a:t>7</a:t>
            </a:fld>
            <a:endParaRPr lang="en-US"/>
          </a:p>
        </p:txBody>
      </p:sp>
    </p:spTree>
    <p:extLst>
      <p:ext uri="{BB962C8B-B14F-4D97-AF65-F5344CB8AC3E}">
        <p14:creationId xmlns:p14="http://schemas.microsoft.com/office/powerpoint/2010/main" val="158631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very simple example showing the get decennial function.</a:t>
            </a:r>
          </a:p>
          <a:p>
            <a:r>
              <a:rPr lang="en-US" dirty="0"/>
              <a:t>Geography is specified by state, the variable is population, and the year is 2020.</a:t>
            </a:r>
          </a:p>
          <a:p>
            <a:r>
              <a:rPr lang="en-US" dirty="0"/>
              <a:t>The bottom shows the first five rows of the output. P1_001N is the total number of people </a:t>
            </a:r>
          </a:p>
        </p:txBody>
      </p:sp>
      <p:sp>
        <p:nvSpPr>
          <p:cNvPr id="4" name="Slide Number Placeholder 3"/>
          <p:cNvSpPr>
            <a:spLocks noGrp="1"/>
          </p:cNvSpPr>
          <p:nvPr>
            <p:ph type="sldNum" sz="quarter" idx="5"/>
          </p:nvPr>
        </p:nvSpPr>
        <p:spPr/>
        <p:txBody>
          <a:bodyPr/>
          <a:lstStyle/>
          <a:p>
            <a:fld id="{4A86287D-8CEC-48D1-8A1D-CAE741402E03}" type="slidenum">
              <a:rPr lang="en-US" smtClean="0"/>
              <a:t>8</a:t>
            </a:fld>
            <a:endParaRPr lang="en-US"/>
          </a:p>
        </p:txBody>
      </p:sp>
    </p:spTree>
    <p:extLst>
      <p:ext uri="{BB962C8B-B14F-4D97-AF65-F5344CB8AC3E}">
        <p14:creationId xmlns:p14="http://schemas.microsoft.com/office/powerpoint/2010/main" val="109519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 (Public Law)  94-171 Redistricting Data is the only available table for the 2020 decennial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shows a simple script to pull all variables in 2020 Decennial Census and write them out to a csv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9</a:t>
            </a:fld>
            <a:endParaRPr lang="en-US"/>
          </a:p>
        </p:txBody>
      </p:sp>
    </p:spTree>
    <p:extLst>
      <p:ext uri="{BB962C8B-B14F-4D97-AF65-F5344CB8AC3E}">
        <p14:creationId xmlns:p14="http://schemas.microsoft.com/office/powerpoint/2010/main" val="2639179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8.png"/><Relationship Id="rId7" Type="http://schemas.openxmlformats.org/officeDocument/2006/relationships/image" Target="../media/image23.png"/><Relationship Id="rId2" Type="http://schemas.openxmlformats.org/officeDocument/2006/relationships/image" Target="../media/image18.png"/><Relationship Id="rId16" Type="http://schemas.openxmlformats.org/officeDocument/2006/relationships/image" Target="../media/image32.png"/><Relationship Id="rId29"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 Id="rId8"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20" Type="http://schemas.openxmlformats.org/officeDocument/2006/relationships/image" Target="../media/image36.png"/><Relationship Id="rId41" Type="http://schemas.openxmlformats.org/officeDocument/2006/relationships/image" Target="../media/image5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amp; Blue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181010"/>
          </a:xfrm>
        </p:spPr>
        <p:txBody>
          <a:bodyPr anchor="b">
            <a:normAutofit/>
          </a:bodyPr>
          <a:lstStyle>
            <a:lvl1pPr algn="ctr">
              <a:defRPr sz="4000"/>
            </a:lvl1pPr>
          </a:lstStyle>
          <a:p>
            <a:r>
              <a:rPr lang="en-US" dirty="0"/>
              <a:t>CLICK TO EDIT MASTER TITLE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7B4172B2-D9CF-462E-87A7-CF6315382B94}" type="slidenum">
              <a:rPr lang="en-US" smtClean="0"/>
              <a:t>‹#›</a:t>
            </a:fld>
            <a:endParaRPr lang="en-US"/>
          </a:p>
        </p:txBody>
      </p:sp>
      <p:cxnSp>
        <p:nvCxnSpPr>
          <p:cNvPr id="7" name="Straight Connector 6"/>
          <p:cNvCxnSpPr/>
          <p:nvPr userDrawn="1"/>
        </p:nvCxnSpPr>
        <p:spPr>
          <a:xfrm>
            <a:off x="838200" y="3429044"/>
            <a:ext cx="105156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2989" y="6063116"/>
            <a:ext cx="2062835" cy="627008"/>
          </a:xfrm>
          <a:prstGeom prst="rect">
            <a:avLst/>
          </a:prstGeom>
        </p:spPr>
      </p:pic>
    </p:spTree>
    <p:extLst>
      <p:ext uri="{BB962C8B-B14F-4D97-AF65-F5344CB8AC3E}">
        <p14:creationId xmlns:p14="http://schemas.microsoft.com/office/powerpoint/2010/main" val="1110035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Rt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772259"/>
            <a:ext cx="6295768" cy="1325563"/>
          </a:xfrm>
        </p:spPr>
        <p:txBody>
          <a:bodyPr>
            <a:normAutofit/>
          </a:bodyPr>
          <a:lstStyle>
            <a:lvl1pPr>
              <a:defRPr sz="3200"/>
            </a:lvl1pPr>
          </a:lstStyle>
          <a:p>
            <a:r>
              <a:rPr lang="en-US" dirty="0"/>
              <a:t>CLICK TO EDIT TITLE</a:t>
            </a:r>
          </a:p>
        </p:txBody>
      </p:sp>
      <p:cxnSp>
        <p:nvCxnSpPr>
          <p:cNvPr id="8" name="Straight Connector 7"/>
          <p:cNvCxnSpPr/>
          <p:nvPr userDrawn="1"/>
        </p:nvCxnSpPr>
        <p:spPr>
          <a:xfrm>
            <a:off x="0" y="6167536"/>
            <a:ext cx="758704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9"/>
          <p:cNvSpPr>
            <a:spLocks noGrp="1"/>
          </p:cNvSpPr>
          <p:nvPr>
            <p:ph type="pic" sz="quarter" idx="10" hasCustomPrompt="1"/>
          </p:nvPr>
        </p:nvSpPr>
        <p:spPr>
          <a:xfrm>
            <a:off x="7586662" y="0"/>
            <a:ext cx="4605338" cy="6858000"/>
          </a:xfrm>
          <a:blipFill>
            <a:blip r:embed="rId2" cstate="email">
              <a:extLst>
                <a:ext uri="{28A0092B-C50C-407E-A947-70E740481C1C}">
                  <a14:useLocalDpi xmlns:a14="http://schemas.microsoft.com/office/drawing/2010/main" val="0"/>
                </a:ext>
              </a:extLst>
            </a:blip>
            <a:stretch>
              <a:fillRect/>
            </a:stretch>
          </a:blipFill>
        </p:spPr>
        <p:txBody>
          <a:bodyPr/>
          <a:lstStyle>
            <a:lvl1pPr marL="0" indent="0">
              <a:buFontTx/>
              <a:buNone/>
              <a:defRPr/>
            </a:lvl1pPr>
          </a:lstStyle>
          <a:p>
            <a:r>
              <a:rPr lang="en-US" dirty="0"/>
              <a:t> </a:t>
            </a:r>
          </a:p>
        </p:txBody>
      </p:sp>
      <p:sp>
        <p:nvSpPr>
          <p:cNvPr id="12" name="Content Placeholder 3"/>
          <p:cNvSpPr>
            <a:spLocks noGrp="1"/>
          </p:cNvSpPr>
          <p:nvPr>
            <p:ph sz="half" idx="2"/>
          </p:nvPr>
        </p:nvSpPr>
        <p:spPr>
          <a:xfrm>
            <a:off x="838200" y="2373354"/>
            <a:ext cx="6295768" cy="3540212"/>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946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Rt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6295768" cy="1325563"/>
          </a:xfrm>
        </p:spPr>
        <p:txBody>
          <a:bodyPr>
            <a:normAutofit/>
          </a:bodyPr>
          <a:lstStyle>
            <a:lvl1pPr>
              <a:defRPr sz="3200"/>
            </a:lvl1pPr>
          </a:lstStyle>
          <a:p>
            <a:r>
              <a:rPr lang="en-US" dirty="0"/>
              <a:t>CLICK TO EDIT TITLE</a:t>
            </a:r>
          </a:p>
        </p:txBody>
      </p:sp>
      <p:sp>
        <p:nvSpPr>
          <p:cNvPr id="4" name="Content Placeholder 3"/>
          <p:cNvSpPr>
            <a:spLocks noGrp="1"/>
          </p:cNvSpPr>
          <p:nvPr>
            <p:ph sz="half" idx="2"/>
          </p:nvPr>
        </p:nvSpPr>
        <p:spPr>
          <a:xfrm>
            <a:off x="838200" y="1966913"/>
            <a:ext cx="6295768"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0" y="1828800"/>
            <a:ext cx="758704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hart Placeholder 9"/>
          <p:cNvSpPr>
            <a:spLocks noGrp="1"/>
          </p:cNvSpPr>
          <p:nvPr>
            <p:ph type="chart" sz="quarter" idx="10" hasCustomPrompt="1"/>
          </p:nvPr>
        </p:nvSpPr>
        <p:spPr>
          <a:xfrm>
            <a:off x="7586663" y="0"/>
            <a:ext cx="4605337" cy="6857999"/>
          </a:xfrm>
        </p:spPr>
        <p:txBody>
          <a:bodyPr/>
          <a:lstStyle>
            <a:lvl1pPr marL="0" indent="0">
              <a:buNone/>
              <a:defRPr/>
            </a:lvl1pPr>
          </a:lstStyle>
          <a:p>
            <a:r>
              <a:rPr lang="en-US" dirty="0"/>
              <a:t> </a:t>
            </a:r>
          </a:p>
        </p:txBody>
      </p:sp>
    </p:spTree>
    <p:extLst>
      <p:ext uri="{BB962C8B-B14F-4D97-AF65-F5344CB8AC3E}">
        <p14:creationId xmlns:p14="http://schemas.microsoft.com/office/powerpoint/2010/main" val="760177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icture">
    <p:bg>
      <p:bgPr>
        <a:blipFill>
          <a:blip r:embed="rId2" cstate="email">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3" name="SmartArt Placeholder 12"/>
          <p:cNvSpPr>
            <a:spLocks noGrp="1"/>
          </p:cNvSpPr>
          <p:nvPr>
            <p:ph type="dgm" sz="quarter" idx="10" hasCustomPrompt="1"/>
          </p:nvPr>
        </p:nvSpPr>
        <p:spPr>
          <a:xfrm>
            <a:off x="0" y="1368425"/>
            <a:ext cx="4318000" cy="1741488"/>
          </a:xfrm>
          <a:solidFill>
            <a:schemeClr val="tx1"/>
          </a:solidFill>
        </p:spPr>
        <p:txBody>
          <a:bodyPr/>
          <a:lstStyle>
            <a:lvl1pPr marL="0" indent="0">
              <a:buNone/>
              <a:defRPr/>
            </a:lvl1pPr>
          </a:lstStyle>
          <a:p>
            <a:r>
              <a:rPr lang="en-US" dirty="0"/>
              <a:t> </a:t>
            </a:r>
          </a:p>
        </p:txBody>
      </p:sp>
      <p:sp>
        <p:nvSpPr>
          <p:cNvPr id="15" name="Text Placeholder 14"/>
          <p:cNvSpPr>
            <a:spLocks noGrp="1"/>
          </p:cNvSpPr>
          <p:nvPr>
            <p:ph type="body" sz="quarter" idx="11" hasCustomPrompt="1"/>
          </p:nvPr>
        </p:nvSpPr>
        <p:spPr>
          <a:xfrm>
            <a:off x="927749" y="1568450"/>
            <a:ext cx="3187151" cy="1341438"/>
          </a:xfr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sz="2000" baseline="0">
                <a:solidFill>
                  <a:schemeClr val="bg1"/>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A fancy place for text that only needs a little bit of space on top of an image. Can</a:t>
            </a:r>
            <a:r>
              <a:rPr lang="en-US" sz="2000" baseline="0" dirty="0">
                <a:solidFill>
                  <a:schemeClr val="bg1"/>
                </a:solidFill>
              </a:rPr>
              <a:t> be resized if necessary. </a:t>
            </a:r>
            <a:endParaRPr lang="en-US" sz="2000" dirty="0">
              <a:solidFill>
                <a:schemeClr val="bg1"/>
              </a:solidFill>
            </a:endParaRPr>
          </a:p>
        </p:txBody>
      </p:sp>
    </p:spTree>
    <p:extLst>
      <p:ext uri="{BB962C8B-B14F-4D97-AF65-F5344CB8AC3E}">
        <p14:creationId xmlns:p14="http://schemas.microsoft.com/office/powerpoint/2010/main" val="2175218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9" name="Rectangle 8"/>
          <p:cNvSpPr/>
          <p:nvPr userDrawn="1"/>
        </p:nvSpPr>
        <p:spPr>
          <a:xfrm>
            <a:off x="0" y="0"/>
            <a:ext cx="12192000" cy="14140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59396"/>
            <a:ext cx="10515600" cy="624688"/>
          </a:xfrm>
        </p:spPr>
        <p:txBody>
          <a:bodyPr anchor="b">
            <a:normAutofit/>
          </a:bodyPr>
          <a:lstStyle>
            <a:lvl1pPr algn="l">
              <a:defRPr sz="3200">
                <a:solidFill>
                  <a:schemeClr val="bg1"/>
                </a:solidFill>
              </a:defRPr>
            </a:lvl1pPr>
          </a:lstStyle>
          <a:p>
            <a:r>
              <a:rPr lang="en-US" dirty="0"/>
              <a:t>CLICK TO EDIT TITLE</a:t>
            </a:r>
          </a:p>
        </p:txBody>
      </p:sp>
      <p:sp>
        <p:nvSpPr>
          <p:cNvPr id="20" name="Picture Placeholder 19"/>
          <p:cNvSpPr>
            <a:spLocks noGrp="1"/>
          </p:cNvSpPr>
          <p:nvPr>
            <p:ph type="pic" sz="quarter" idx="13" hasCustomPrompt="1"/>
          </p:nvPr>
        </p:nvSpPr>
        <p:spPr>
          <a:xfrm>
            <a:off x="838200" y="2170113"/>
            <a:ext cx="2480035" cy="1830038"/>
          </a:xfrm>
          <a:blipFill>
            <a:blip r:embed="rId2"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1" name="Picture Placeholder 19"/>
          <p:cNvSpPr>
            <a:spLocks noGrp="1"/>
          </p:cNvSpPr>
          <p:nvPr>
            <p:ph type="pic" sz="quarter" idx="14" hasCustomPrompt="1"/>
          </p:nvPr>
        </p:nvSpPr>
        <p:spPr>
          <a:xfrm>
            <a:off x="3513940" y="2170113"/>
            <a:ext cx="2480035" cy="1830038"/>
          </a:xfrm>
          <a:blipFill>
            <a:blip r:embed="rId3"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2" name="Picture Placeholder 19"/>
          <p:cNvSpPr>
            <a:spLocks noGrp="1"/>
          </p:cNvSpPr>
          <p:nvPr>
            <p:ph type="pic" sz="quarter" idx="15" hasCustomPrompt="1"/>
          </p:nvPr>
        </p:nvSpPr>
        <p:spPr>
          <a:xfrm>
            <a:off x="6192462" y="2170113"/>
            <a:ext cx="2480035" cy="1830038"/>
          </a:xfrm>
          <a:blipFill>
            <a:blip r:embed="rId4"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3" name="Picture Placeholder 19"/>
          <p:cNvSpPr>
            <a:spLocks noGrp="1"/>
          </p:cNvSpPr>
          <p:nvPr>
            <p:ph type="pic" sz="quarter" idx="16" hasCustomPrompt="1"/>
          </p:nvPr>
        </p:nvSpPr>
        <p:spPr>
          <a:xfrm>
            <a:off x="8870984" y="2170113"/>
            <a:ext cx="2480035" cy="1830038"/>
          </a:xfrm>
          <a:blipFill>
            <a:blip r:embed="rId5"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7" name="Text Placeholder 26"/>
          <p:cNvSpPr>
            <a:spLocks noGrp="1"/>
          </p:cNvSpPr>
          <p:nvPr>
            <p:ph type="body" sz="quarter" idx="17" hasCustomPrompt="1"/>
          </p:nvPr>
        </p:nvSpPr>
        <p:spPr>
          <a:xfrm>
            <a:off x="835418" y="4585781"/>
            <a:ext cx="2482457"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28" name="Text Placeholder 26"/>
          <p:cNvSpPr>
            <a:spLocks noGrp="1"/>
          </p:cNvSpPr>
          <p:nvPr>
            <p:ph type="body" sz="quarter" idx="18" hasCustomPrompt="1"/>
          </p:nvPr>
        </p:nvSpPr>
        <p:spPr>
          <a:xfrm>
            <a:off x="3514060" y="4585781"/>
            <a:ext cx="2482457"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29" name="Text Placeholder 26"/>
          <p:cNvSpPr>
            <a:spLocks noGrp="1"/>
          </p:cNvSpPr>
          <p:nvPr>
            <p:ph type="body" sz="quarter" idx="19" hasCustomPrompt="1"/>
          </p:nvPr>
        </p:nvSpPr>
        <p:spPr>
          <a:xfrm>
            <a:off x="6192702" y="4585781"/>
            <a:ext cx="2482457"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30" name="Text Placeholder 26"/>
          <p:cNvSpPr>
            <a:spLocks noGrp="1"/>
          </p:cNvSpPr>
          <p:nvPr>
            <p:ph type="body" sz="quarter" idx="20" hasCustomPrompt="1"/>
          </p:nvPr>
        </p:nvSpPr>
        <p:spPr>
          <a:xfrm>
            <a:off x="8871343" y="4585781"/>
            <a:ext cx="2482457"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32" name="Text Placeholder 31"/>
          <p:cNvSpPr>
            <a:spLocks noGrp="1"/>
          </p:cNvSpPr>
          <p:nvPr>
            <p:ph type="body" sz="quarter" idx="21" hasCustomPrompt="1"/>
          </p:nvPr>
        </p:nvSpPr>
        <p:spPr>
          <a:xfrm>
            <a:off x="835418" y="4000151"/>
            <a:ext cx="2480035" cy="400110"/>
          </a:xfrm>
          <a:solidFill>
            <a:schemeClr val="tx2"/>
          </a:solidFill>
        </p:spPr>
        <p:txBody>
          <a:bodyPr>
            <a:normAutofit/>
          </a:bodyPr>
          <a:lstStyle>
            <a:lvl1pPr marL="0" indent="0">
              <a:buFontTx/>
              <a:buNone/>
              <a:defRPr sz="2000">
                <a:solidFill>
                  <a:schemeClr val="bg1"/>
                </a:solidFill>
              </a:defRPr>
            </a:lvl1pPr>
            <a:lvl3pPr marL="914400" indent="0">
              <a:buFontTx/>
              <a:buNone/>
              <a:defRPr>
                <a:solidFill>
                  <a:schemeClr val="bg1"/>
                </a:solidFill>
              </a:defRPr>
            </a:lvl3pPr>
          </a:lstStyle>
          <a:p>
            <a:pPr lvl="0"/>
            <a:r>
              <a:rPr lang="en-US" dirty="0"/>
              <a:t>TITLE</a:t>
            </a:r>
          </a:p>
        </p:txBody>
      </p:sp>
      <p:sp>
        <p:nvSpPr>
          <p:cNvPr id="33" name="Text Placeholder 31"/>
          <p:cNvSpPr>
            <a:spLocks noGrp="1"/>
          </p:cNvSpPr>
          <p:nvPr>
            <p:ph type="body" sz="quarter" idx="22" hasCustomPrompt="1"/>
          </p:nvPr>
        </p:nvSpPr>
        <p:spPr>
          <a:xfrm>
            <a:off x="3513940" y="4000151"/>
            <a:ext cx="2480035" cy="400110"/>
          </a:xfrm>
          <a:solidFill>
            <a:schemeClr val="tx2"/>
          </a:solidFill>
        </p:spPr>
        <p:txBody>
          <a:bodyPr>
            <a:normAutofit/>
          </a:bodyPr>
          <a:lstStyle>
            <a:lvl1pPr marL="0" indent="0">
              <a:buFontTx/>
              <a:buNone/>
              <a:defRPr sz="2000">
                <a:solidFill>
                  <a:schemeClr val="bg1"/>
                </a:solidFill>
              </a:defRPr>
            </a:lvl1pPr>
            <a:lvl3pPr marL="914400" indent="0">
              <a:buFontTx/>
              <a:buNone/>
              <a:defRPr>
                <a:solidFill>
                  <a:schemeClr val="bg1"/>
                </a:solidFill>
              </a:defRPr>
            </a:lvl3pPr>
          </a:lstStyle>
          <a:p>
            <a:pPr lvl="0"/>
            <a:r>
              <a:rPr lang="en-US" dirty="0"/>
              <a:t>TITLE</a:t>
            </a:r>
          </a:p>
        </p:txBody>
      </p:sp>
      <p:sp>
        <p:nvSpPr>
          <p:cNvPr id="34" name="Text Placeholder 31"/>
          <p:cNvSpPr>
            <a:spLocks noGrp="1"/>
          </p:cNvSpPr>
          <p:nvPr>
            <p:ph type="body" sz="quarter" idx="23" hasCustomPrompt="1"/>
          </p:nvPr>
        </p:nvSpPr>
        <p:spPr>
          <a:xfrm>
            <a:off x="6192462" y="4000151"/>
            <a:ext cx="2480035" cy="400110"/>
          </a:xfrm>
          <a:solidFill>
            <a:schemeClr val="tx2"/>
          </a:solidFill>
        </p:spPr>
        <p:txBody>
          <a:bodyPr>
            <a:normAutofit/>
          </a:bodyPr>
          <a:lstStyle>
            <a:lvl1pPr marL="0" indent="0">
              <a:buFontTx/>
              <a:buNone/>
              <a:defRPr sz="2000">
                <a:solidFill>
                  <a:schemeClr val="bg1"/>
                </a:solidFill>
              </a:defRPr>
            </a:lvl1pPr>
            <a:lvl3pPr marL="914400" indent="0">
              <a:buFontTx/>
              <a:buNone/>
              <a:defRPr>
                <a:solidFill>
                  <a:schemeClr val="bg1"/>
                </a:solidFill>
              </a:defRPr>
            </a:lvl3pPr>
          </a:lstStyle>
          <a:p>
            <a:pPr lvl="0"/>
            <a:r>
              <a:rPr lang="en-US" dirty="0"/>
              <a:t>TITLE</a:t>
            </a:r>
          </a:p>
        </p:txBody>
      </p:sp>
      <p:sp>
        <p:nvSpPr>
          <p:cNvPr id="35" name="Text Placeholder 31"/>
          <p:cNvSpPr>
            <a:spLocks noGrp="1"/>
          </p:cNvSpPr>
          <p:nvPr>
            <p:ph type="body" sz="quarter" idx="24" hasCustomPrompt="1"/>
          </p:nvPr>
        </p:nvSpPr>
        <p:spPr>
          <a:xfrm>
            <a:off x="8870984" y="4000151"/>
            <a:ext cx="2480035" cy="400110"/>
          </a:xfrm>
          <a:solidFill>
            <a:schemeClr val="tx2"/>
          </a:solidFill>
        </p:spPr>
        <p:txBody>
          <a:bodyPr>
            <a:normAutofit/>
          </a:bodyPr>
          <a:lstStyle>
            <a:lvl1pPr marL="0" indent="0">
              <a:buFontTx/>
              <a:buNone/>
              <a:defRPr sz="2000">
                <a:solidFill>
                  <a:schemeClr val="bg1"/>
                </a:solidFill>
              </a:defRPr>
            </a:lvl1pPr>
            <a:lvl3pPr marL="914400" indent="0">
              <a:buFontTx/>
              <a:buNone/>
              <a:defRPr>
                <a:solidFill>
                  <a:schemeClr val="bg1"/>
                </a:solidFill>
              </a:defRPr>
            </a:lvl3pPr>
          </a:lstStyle>
          <a:p>
            <a:pPr lvl="0"/>
            <a:r>
              <a:rPr lang="en-US" dirty="0"/>
              <a:t>TITLE</a:t>
            </a:r>
          </a:p>
        </p:txBody>
      </p:sp>
    </p:spTree>
    <p:extLst>
      <p:ext uri="{BB962C8B-B14F-4D97-AF65-F5344CB8AC3E}">
        <p14:creationId xmlns:p14="http://schemas.microsoft.com/office/powerpoint/2010/main" val="2014841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9" name="Rectangle 8"/>
          <p:cNvSpPr/>
          <p:nvPr userDrawn="1"/>
        </p:nvSpPr>
        <p:spPr>
          <a:xfrm>
            <a:off x="0" y="-28281"/>
            <a:ext cx="12192000" cy="31352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59396"/>
            <a:ext cx="10515600" cy="624688"/>
          </a:xfrm>
        </p:spPr>
        <p:txBody>
          <a:bodyPr anchor="b">
            <a:normAutofit/>
          </a:bodyPr>
          <a:lstStyle>
            <a:lvl1pPr algn="l">
              <a:defRPr sz="3200">
                <a:solidFill>
                  <a:schemeClr val="bg1"/>
                </a:solidFill>
              </a:defRPr>
            </a:lvl1pPr>
          </a:lstStyle>
          <a:p>
            <a:r>
              <a:rPr lang="en-US" dirty="0"/>
              <a:t>CLICK TO EDIT TITLE</a:t>
            </a:r>
          </a:p>
        </p:txBody>
      </p:sp>
      <p:sp>
        <p:nvSpPr>
          <p:cNvPr id="15" name="Picture Placeholder 19"/>
          <p:cNvSpPr>
            <a:spLocks noGrp="1"/>
          </p:cNvSpPr>
          <p:nvPr>
            <p:ph type="pic" sz="quarter" idx="13" hasCustomPrompt="1"/>
          </p:nvPr>
        </p:nvSpPr>
        <p:spPr>
          <a:xfrm>
            <a:off x="838200" y="2161599"/>
            <a:ext cx="3270576" cy="1853942"/>
          </a:xfrm>
          <a:blipFill>
            <a:blip r:embed="rId2"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18" name="Text Placeholder 26"/>
          <p:cNvSpPr>
            <a:spLocks noGrp="1"/>
          </p:cNvSpPr>
          <p:nvPr>
            <p:ph type="body" sz="quarter" idx="17" hasCustomPrompt="1"/>
          </p:nvPr>
        </p:nvSpPr>
        <p:spPr>
          <a:xfrm>
            <a:off x="838200" y="4284124"/>
            <a:ext cx="3270576"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22" name="Picture Placeholder 19"/>
          <p:cNvSpPr>
            <a:spLocks noGrp="1"/>
          </p:cNvSpPr>
          <p:nvPr>
            <p:ph type="pic" sz="quarter" idx="18" hasCustomPrompt="1"/>
          </p:nvPr>
        </p:nvSpPr>
        <p:spPr>
          <a:xfrm>
            <a:off x="4471002" y="2161599"/>
            <a:ext cx="3270576" cy="1853942"/>
          </a:xfrm>
          <a:blipFill>
            <a:blip r:embed="rId3"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3" name="Picture Placeholder 19"/>
          <p:cNvSpPr>
            <a:spLocks noGrp="1"/>
          </p:cNvSpPr>
          <p:nvPr>
            <p:ph type="pic" sz="quarter" idx="19" hasCustomPrompt="1"/>
          </p:nvPr>
        </p:nvSpPr>
        <p:spPr>
          <a:xfrm>
            <a:off x="8103803" y="2161599"/>
            <a:ext cx="3270576" cy="1853942"/>
          </a:xfrm>
          <a:blipFill>
            <a:blip r:embed="rId4"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4" name="Text Placeholder 26"/>
          <p:cNvSpPr>
            <a:spLocks noGrp="1"/>
          </p:cNvSpPr>
          <p:nvPr>
            <p:ph type="body" sz="quarter" idx="20" hasCustomPrompt="1"/>
          </p:nvPr>
        </p:nvSpPr>
        <p:spPr>
          <a:xfrm>
            <a:off x="4473877" y="4284124"/>
            <a:ext cx="3270576"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25" name="Text Placeholder 26"/>
          <p:cNvSpPr>
            <a:spLocks noGrp="1"/>
          </p:cNvSpPr>
          <p:nvPr>
            <p:ph type="body" sz="quarter" idx="21" hasCustomPrompt="1"/>
          </p:nvPr>
        </p:nvSpPr>
        <p:spPr>
          <a:xfrm>
            <a:off x="8109554" y="4284124"/>
            <a:ext cx="3270576"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Tree>
    <p:extLst>
      <p:ext uri="{BB962C8B-B14F-4D97-AF65-F5344CB8AC3E}">
        <p14:creationId xmlns:p14="http://schemas.microsoft.com/office/powerpoint/2010/main" val="453750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9" name="Rectangle 8"/>
          <p:cNvSpPr/>
          <p:nvPr userDrawn="1"/>
        </p:nvSpPr>
        <p:spPr>
          <a:xfrm>
            <a:off x="0" y="-28281"/>
            <a:ext cx="12192000" cy="31352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9"/>
          <p:cNvSpPr>
            <a:spLocks noGrp="1"/>
          </p:cNvSpPr>
          <p:nvPr>
            <p:ph type="pic" sz="quarter" idx="13" hasCustomPrompt="1"/>
          </p:nvPr>
        </p:nvSpPr>
        <p:spPr>
          <a:xfrm>
            <a:off x="838200" y="1444367"/>
            <a:ext cx="4717279" cy="2674012"/>
          </a:xfrm>
          <a:blipFill>
            <a:blip r:embed="rId2"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11" name="Text Placeholder 26"/>
          <p:cNvSpPr>
            <a:spLocks noGrp="1"/>
          </p:cNvSpPr>
          <p:nvPr>
            <p:ph type="body" sz="quarter" idx="17" hasCustomPrompt="1"/>
          </p:nvPr>
        </p:nvSpPr>
        <p:spPr>
          <a:xfrm>
            <a:off x="838199" y="4284124"/>
            <a:ext cx="4717279"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12" name="Picture Placeholder 19"/>
          <p:cNvSpPr>
            <a:spLocks noGrp="1"/>
          </p:cNvSpPr>
          <p:nvPr>
            <p:ph type="pic" sz="quarter" idx="18" hasCustomPrompt="1"/>
          </p:nvPr>
        </p:nvSpPr>
        <p:spPr>
          <a:xfrm>
            <a:off x="6636521" y="1444367"/>
            <a:ext cx="4717279" cy="2674012"/>
          </a:xfrm>
          <a:blipFill>
            <a:blip r:embed="rId3"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13" name="Text Placeholder 26"/>
          <p:cNvSpPr>
            <a:spLocks noGrp="1"/>
          </p:cNvSpPr>
          <p:nvPr>
            <p:ph type="body" sz="quarter" idx="19" hasCustomPrompt="1"/>
          </p:nvPr>
        </p:nvSpPr>
        <p:spPr>
          <a:xfrm>
            <a:off x="6636521" y="4284124"/>
            <a:ext cx="4717279"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Tree>
    <p:extLst>
      <p:ext uri="{BB962C8B-B14F-4D97-AF65-F5344CB8AC3E}">
        <p14:creationId xmlns:p14="http://schemas.microsoft.com/office/powerpoint/2010/main" val="1811023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Placeholder">
    <p:spTree>
      <p:nvGrpSpPr>
        <p:cNvPr id="1" name=""/>
        <p:cNvGrpSpPr/>
        <p:nvPr/>
      </p:nvGrpSpPr>
      <p:grpSpPr>
        <a:xfrm>
          <a:off x="0" y="0"/>
          <a:ext cx="0" cy="0"/>
          <a:chOff x="0" y="0"/>
          <a:chExt cx="0" cy="0"/>
        </a:xfrm>
      </p:grpSpPr>
      <p:sp>
        <p:nvSpPr>
          <p:cNvPr id="9" name="Rectangle 8"/>
          <p:cNvSpPr/>
          <p:nvPr userDrawn="1"/>
        </p:nvSpPr>
        <p:spPr>
          <a:xfrm>
            <a:off x="0" y="-28281"/>
            <a:ext cx="12192000" cy="31352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edia Placeholder 9"/>
          <p:cNvSpPr>
            <a:spLocks noGrp="1"/>
          </p:cNvSpPr>
          <p:nvPr>
            <p:ph type="media" sz="quarter" idx="10" hasCustomPrompt="1"/>
          </p:nvPr>
        </p:nvSpPr>
        <p:spPr>
          <a:xfrm>
            <a:off x="314325" y="266700"/>
            <a:ext cx="11560175" cy="4959350"/>
          </a:xfrm>
        </p:spPr>
        <p:txBody>
          <a:bodyPr/>
          <a:lstStyle>
            <a:lvl1pPr marL="0" indent="0">
              <a:buNone/>
              <a:defRPr/>
            </a:lvl1pPr>
          </a:lstStyle>
          <a:p>
            <a:r>
              <a:rPr lang="en-US" dirty="0"/>
              <a:t> </a:t>
            </a:r>
          </a:p>
        </p:txBody>
      </p:sp>
      <p:sp>
        <p:nvSpPr>
          <p:cNvPr id="12" name="Text Placeholder 11"/>
          <p:cNvSpPr>
            <a:spLocks noGrp="1"/>
          </p:cNvSpPr>
          <p:nvPr>
            <p:ph type="body" sz="quarter" idx="11" hasCustomPrompt="1"/>
          </p:nvPr>
        </p:nvSpPr>
        <p:spPr>
          <a:xfrm>
            <a:off x="314325" y="5584245"/>
            <a:ext cx="11560175" cy="982663"/>
          </a:xfrm>
        </p:spPr>
        <p:txBody>
          <a:bodyPr>
            <a:normAutofit/>
          </a:bodyPr>
          <a:lstStyle>
            <a:lvl1pPr marL="0" indent="0">
              <a:buFontTx/>
              <a:buNone/>
              <a:defRPr sz="2000" b="0" baseline="0">
                <a:solidFill>
                  <a:schemeClr val="tx1"/>
                </a:solidFill>
              </a:defRPr>
            </a:lvl1pPr>
            <a:lvl3pPr marL="914400" indent="0">
              <a:buNone/>
              <a:defRPr/>
            </a:lvl3pPr>
          </a:lstStyle>
          <a:p>
            <a:r>
              <a:rPr lang="en-US" dirty="0"/>
              <a:t>Placing a Video: Click the icon above to “insert video.”</a:t>
            </a:r>
          </a:p>
          <a:p>
            <a:r>
              <a:rPr lang="en-US" dirty="0"/>
              <a:t>Browse, add your YouTube link, or embed your video.</a:t>
            </a:r>
          </a:p>
        </p:txBody>
      </p:sp>
    </p:spTree>
    <p:extLst>
      <p:ext uri="{BB962C8B-B14F-4D97-AF65-F5344CB8AC3E}">
        <p14:creationId xmlns:p14="http://schemas.microsoft.com/office/powerpoint/2010/main" val="810745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Connect Pag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1048327"/>
            <a:ext cx="10515600" cy="1027430"/>
          </a:xfrm>
        </p:spPr>
        <p:txBody>
          <a:bodyPr>
            <a:normAutofit/>
          </a:bodyPr>
          <a:lstStyle>
            <a:lvl1pPr algn="ctr">
              <a:defRPr sz="4000">
                <a:solidFill>
                  <a:schemeClr val="bg1"/>
                </a:solidFill>
              </a:defRPr>
            </a:lvl1pPr>
          </a:lstStyle>
          <a:p>
            <a:r>
              <a:rPr lang="en-US" dirty="0"/>
              <a:t>CONNECT WITH US</a:t>
            </a:r>
          </a:p>
        </p:txBody>
      </p:sp>
      <p:sp>
        <p:nvSpPr>
          <p:cNvPr id="6" name="Text Placeholder 5"/>
          <p:cNvSpPr>
            <a:spLocks noGrp="1"/>
          </p:cNvSpPr>
          <p:nvPr>
            <p:ph type="body" sz="quarter" idx="11" hasCustomPrompt="1"/>
          </p:nvPr>
        </p:nvSpPr>
        <p:spPr>
          <a:xfrm>
            <a:off x="838200" y="3415717"/>
            <a:ext cx="1731464" cy="436118"/>
          </a:xfrm>
        </p:spPr>
        <p:txBody>
          <a:bodyPr>
            <a:normAutofit/>
          </a:bodyPr>
          <a:lstStyle>
            <a:lvl1pPr marL="0" indent="0" algn="ctr">
              <a:buNone/>
              <a:defRPr sz="2000">
                <a:solidFill>
                  <a:schemeClr val="bg1"/>
                </a:solidFill>
              </a:defRPr>
            </a:lvl1pPr>
          </a:lstStyle>
          <a:p>
            <a:pPr lvl="0"/>
            <a:r>
              <a:rPr lang="en-US" dirty="0"/>
              <a:t>/</a:t>
            </a:r>
            <a:r>
              <a:rPr lang="en-US" dirty="0" err="1"/>
              <a:t>OregonDOT</a:t>
            </a:r>
            <a:endParaRPr lang="en-US" dirty="0"/>
          </a:p>
        </p:txBody>
      </p:sp>
      <p:sp>
        <p:nvSpPr>
          <p:cNvPr id="4" name="Picture Placeholder 3"/>
          <p:cNvSpPr>
            <a:spLocks noGrp="1"/>
          </p:cNvSpPr>
          <p:nvPr>
            <p:ph type="pic" sz="quarter" idx="12" hasCustomPrompt="1"/>
          </p:nvPr>
        </p:nvSpPr>
        <p:spPr>
          <a:xfrm>
            <a:off x="1338172" y="2583685"/>
            <a:ext cx="731520" cy="731520"/>
          </a:xfrm>
          <a:blipFill>
            <a:blip r:embed="rId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 name="Text Placeholder 5"/>
          <p:cNvSpPr>
            <a:spLocks noGrp="1"/>
          </p:cNvSpPr>
          <p:nvPr>
            <p:ph type="body" sz="quarter" idx="13" hasCustomPrompt="1"/>
          </p:nvPr>
        </p:nvSpPr>
        <p:spPr>
          <a:xfrm>
            <a:off x="2994605" y="3415717"/>
            <a:ext cx="1731464" cy="436118"/>
          </a:xfrm>
        </p:spPr>
        <p:txBody>
          <a:bodyPr>
            <a:normAutofit/>
          </a:bodyPr>
          <a:lstStyle>
            <a:lvl1pPr marL="0" indent="0" algn="ctr">
              <a:buNone/>
              <a:defRPr sz="2000">
                <a:solidFill>
                  <a:schemeClr val="bg1"/>
                </a:solidFill>
              </a:defRPr>
            </a:lvl1pPr>
          </a:lstStyle>
          <a:p>
            <a:pPr algn="ctr"/>
            <a:r>
              <a:rPr lang="en-US" sz="2000" dirty="0">
                <a:solidFill>
                  <a:schemeClr val="bg1"/>
                </a:solidFill>
              </a:rPr>
              <a:t>@</a:t>
            </a:r>
            <a:r>
              <a:rPr lang="en-US" sz="2000" dirty="0" err="1">
                <a:solidFill>
                  <a:schemeClr val="bg1"/>
                </a:solidFill>
              </a:rPr>
              <a:t>OregonDOT</a:t>
            </a:r>
            <a:endParaRPr lang="en-US" sz="2000" dirty="0">
              <a:solidFill>
                <a:schemeClr val="bg1"/>
              </a:solidFill>
            </a:endParaRPr>
          </a:p>
        </p:txBody>
      </p:sp>
      <p:sp>
        <p:nvSpPr>
          <p:cNvPr id="11" name="Picture Placeholder 3"/>
          <p:cNvSpPr>
            <a:spLocks noGrp="1"/>
          </p:cNvSpPr>
          <p:nvPr>
            <p:ph type="pic" sz="quarter" idx="14" hasCustomPrompt="1"/>
          </p:nvPr>
        </p:nvSpPr>
        <p:spPr>
          <a:xfrm>
            <a:off x="3494577" y="2583685"/>
            <a:ext cx="731520" cy="731520"/>
          </a:xfrm>
          <a:blipFill>
            <a:blip r:embed="rId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2" name="Text Placeholder 5"/>
          <p:cNvSpPr>
            <a:spLocks noGrp="1"/>
          </p:cNvSpPr>
          <p:nvPr>
            <p:ph type="body" sz="quarter" idx="15" hasCustomPrompt="1"/>
          </p:nvPr>
        </p:nvSpPr>
        <p:spPr>
          <a:xfrm>
            <a:off x="5151010" y="3415717"/>
            <a:ext cx="1731464" cy="436118"/>
          </a:xfrm>
        </p:spPr>
        <p:txBody>
          <a:bodyPr>
            <a:normAutofit/>
          </a:bodyPr>
          <a:lstStyle>
            <a:lvl1pPr marL="0" indent="0" algn="ctr">
              <a:buNone/>
              <a:defRPr sz="2000">
                <a:solidFill>
                  <a:schemeClr val="bg1"/>
                </a:solidFill>
              </a:defRPr>
            </a:lvl1pPr>
          </a:lstStyle>
          <a:p>
            <a:pPr algn="ctr"/>
            <a:r>
              <a:rPr lang="en-US" sz="2000" dirty="0">
                <a:solidFill>
                  <a:schemeClr val="bg1"/>
                </a:solidFill>
              </a:rPr>
              <a:t>@</a:t>
            </a:r>
            <a:r>
              <a:rPr lang="en-US" sz="2000" dirty="0" err="1">
                <a:solidFill>
                  <a:schemeClr val="bg1"/>
                </a:solidFill>
              </a:rPr>
              <a:t>Oregon_DOT</a:t>
            </a:r>
            <a:endParaRPr lang="en-US" sz="2000" dirty="0">
              <a:solidFill>
                <a:schemeClr val="bg1"/>
              </a:solidFill>
            </a:endParaRPr>
          </a:p>
        </p:txBody>
      </p:sp>
      <p:sp>
        <p:nvSpPr>
          <p:cNvPr id="13" name="Picture Placeholder 3"/>
          <p:cNvSpPr>
            <a:spLocks noGrp="1"/>
          </p:cNvSpPr>
          <p:nvPr>
            <p:ph type="pic" sz="quarter" idx="16" hasCustomPrompt="1"/>
          </p:nvPr>
        </p:nvSpPr>
        <p:spPr>
          <a:xfrm>
            <a:off x="5650982" y="2583685"/>
            <a:ext cx="731520" cy="731520"/>
          </a:xfrm>
          <a:blipFill>
            <a:blip r:embed="rId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4" name="Text Placeholder 5"/>
          <p:cNvSpPr>
            <a:spLocks noGrp="1"/>
          </p:cNvSpPr>
          <p:nvPr>
            <p:ph type="body" sz="quarter" idx="17" hasCustomPrompt="1"/>
          </p:nvPr>
        </p:nvSpPr>
        <p:spPr>
          <a:xfrm>
            <a:off x="7095083" y="3415717"/>
            <a:ext cx="2156125" cy="436118"/>
          </a:xfrm>
        </p:spPr>
        <p:txBody>
          <a:bodyPr>
            <a:normAutofit/>
          </a:bodyPr>
          <a:lstStyle>
            <a:lvl1pPr marL="0" indent="0" algn="ctr">
              <a:buNone/>
              <a:defRPr sz="2000">
                <a:solidFill>
                  <a:schemeClr val="bg1"/>
                </a:solidFill>
              </a:defRPr>
            </a:lvl1pPr>
          </a:lstStyle>
          <a:p>
            <a:pPr algn="ctr"/>
            <a:r>
              <a:rPr lang="en-US" sz="2000" dirty="0">
                <a:solidFill>
                  <a:schemeClr val="bg1"/>
                </a:solidFill>
              </a:rPr>
              <a:t>/company/</a:t>
            </a:r>
            <a:r>
              <a:rPr lang="en-US" sz="2000" dirty="0" err="1">
                <a:solidFill>
                  <a:schemeClr val="bg1"/>
                </a:solidFill>
              </a:rPr>
              <a:t>oregon</a:t>
            </a:r>
            <a:r>
              <a:rPr lang="en-US" sz="2000" dirty="0">
                <a:solidFill>
                  <a:schemeClr val="bg1"/>
                </a:solidFill>
              </a:rPr>
              <a:t>-department-of-transportation/</a:t>
            </a:r>
          </a:p>
        </p:txBody>
      </p:sp>
      <p:sp>
        <p:nvSpPr>
          <p:cNvPr id="15" name="Picture Placeholder 3"/>
          <p:cNvSpPr>
            <a:spLocks noGrp="1"/>
          </p:cNvSpPr>
          <p:nvPr>
            <p:ph type="pic" sz="quarter" idx="18" hasCustomPrompt="1"/>
          </p:nvPr>
        </p:nvSpPr>
        <p:spPr>
          <a:xfrm>
            <a:off x="7807386" y="2583685"/>
            <a:ext cx="731520" cy="731520"/>
          </a:xfrm>
          <a:blipFill>
            <a:blip r:embed="rId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6" name="Text Placeholder 5"/>
          <p:cNvSpPr>
            <a:spLocks noGrp="1"/>
          </p:cNvSpPr>
          <p:nvPr>
            <p:ph type="body" sz="quarter" idx="19" hasCustomPrompt="1"/>
          </p:nvPr>
        </p:nvSpPr>
        <p:spPr>
          <a:xfrm>
            <a:off x="9463818" y="3415717"/>
            <a:ext cx="1731464" cy="436118"/>
          </a:xfrm>
        </p:spPr>
        <p:txBody>
          <a:bodyPr>
            <a:normAutofit/>
          </a:bodyPr>
          <a:lstStyle>
            <a:lvl1pPr marL="0" marR="0" indent="0" algn="ctr" defTabSz="914400" rtl="0" eaLnBrk="1" fontAlgn="auto" latinLnBrk="0" hangingPunct="1">
              <a:lnSpc>
                <a:spcPct val="90000"/>
              </a:lnSpc>
              <a:spcBef>
                <a:spcPts val="1000"/>
              </a:spcBef>
              <a:spcAft>
                <a:spcPts val="0"/>
              </a:spcAft>
              <a:buClr>
                <a:schemeClr val="tx2"/>
              </a:buClr>
              <a:buSzTx/>
              <a:buFont typeface="Arial" panose="020B0604020202020204" pitchFamily="34" charset="0"/>
              <a:buNone/>
              <a:tabLst/>
              <a:defRPr sz="2000">
                <a:solidFill>
                  <a:schemeClr val="bg1"/>
                </a:solidFill>
              </a:defRPr>
            </a:lvl1pPr>
          </a:lstStyle>
          <a:p>
            <a:pPr marL="0" marR="0" lvl="0" indent="0" algn="ctr" defTabSz="914400" rtl="0" eaLnBrk="1" fontAlgn="auto" latinLnBrk="0" hangingPunct="1">
              <a:lnSpc>
                <a:spcPct val="90000"/>
              </a:lnSpc>
              <a:spcBef>
                <a:spcPts val="1000"/>
              </a:spcBef>
              <a:spcAft>
                <a:spcPts val="0"/>
              </a:spcAft>
              <a:buClr>
                <a:schemeClr val="tx2"/>
              </a:buClr>
              <a:buSzTx/>
              <a:buFont typeface="Arial" panose="020B0604020202020204" pitchFamily="34" charset="0"/>
              <a:buNone/>
              <a:tabLst/>
              <a:defRPr/>
            </a:pPr>
            <a:r>
              <a:rPr lang="en-US" sz="2000" dirty="0">
                <a:solidFill>
                  <a:schemeClr val="bg1"/>
                </a:solidFill>
              </a:rPr>
              <a:t>/</a:t>
            </a:r>
            <a:r>
              <a:rPr lang="en-US" sz="2000" dirty="0" err="1">
                <a:solidFill>
                  <a:schemeClr val="bg1"/>
                </a:solidFill>
              </a:rPr>
              <a:t>OregonDOT</a:t>
            </a:r>
            <a:endParaRPr lang="en-US" sz="2000" dirty="0">
              <a:solidFill>
                <a:schemeClr val="bg1"/>
              </a:solidFill>
            </a:endParaRPr>
          </a:p>
        </p:txBody>
      </p:sp>
      <p:sp>
        <p:nvSpPr>
          <p:cNvPr id="17" name="Picture Placeholder 3"/>
          <p:cNvSpPr>
            <a:spLocks noGrp="1"/>
          </p:cNvSpPr>
          <p:nvPr>
            <p:ph type="pic" sz="quarter" idx="20" hasCustomPrompt="1"/>
          </p:nvPr>
        </p:nvSpPr>
        <p:spPr>
          <a:xfrm>
            <a:off x="9963790" y="2583685"/>
            <a:ext cx="731520" cy="731520"/>
          </a:xfrm>
          <a:blipFill>
            <a:blip r:embed="rId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2656576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981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5" name="TextBox 4"/>
          <p:cNvSpPr txBox="1"/>
          <p:nvPr userDrawn="1"/>
        </p:nvSpPr>
        <p:spPr>
          <a:xfrm>
            <a:off x="356260" y="463138"/>
            <a:ext cx="3384467" cy="523220"/>
          </a:xfrm>
          <a:prstGeom prst="rect">
            <a:avLst/>
          </a:prstGeom>
          <a:noFill/>
        </p:spPr>
        <p:txBody>
          <a:bodyPr wrap="square" rtlCol="0">
            <a:spAutoFit/>
          </a:bodyPr>
          <a:lstStyle/>
          <a:p>
            <a:r>
              <a:rPr lang="en-US" sz="2800" dirty="0">
                <a:latin typeface="Franklin Gothic Demi Cond" panose="020B0706030402020204" pitchFamily="34" charset="0"/>
              </a:rPr>
              <a:t>REFERENCES/TOOLS</a:t>
            </a:r>
          </a:p>
        </p:txBody>
      </p:sp>
      <p:sp>
        <p:nvSpPr>
          <p:cNvPr id="54" name="TextBox 53"/>
          <p:cNvSpPr txBox="1"/>
          <p:nvPr userDrawn="1"/>
        </p:nvSpPr>
        <p:spPr>
          <a:xfrm>
            <a:off x="364946" y="1746304"/>
            <a:ext cx="1365700" cy="369332"/>
          </a:xfrm>
          <a:prstGeom prst="rect">
            <a:avLst/>
          </a:prstGeom>
          <a:noFill/>
        </p:spPr>
        <p:txBody>
          <a:bodyPr wrap="square" rtlCol="0">
            <a:spAutoFit/>
          </a:bodyPr>
          <a:lstStyle/>
          <a:p>
            <a:pPr algn="l"/>
            <a:r>
              <a:rPr lang="en-US" baseline="0" dirty="0"/>
              <a:t>Scooter</a:t>
            </a:r>
            <a:endParaRPr lang="en-US" dirty="0"/>
          </a:p>
        </p:txBody>
      </p:sp>
      <p:sp>
        <p:nvSpPr>
          <p:cNvPr id="55" name="TextBox 54"/>
          <p:cNvSpPr txBox="1"/>
          <p:nvPr userDrawn="1"/>
        </p:nvSpPr>
        <p:spPr>
          <a:xfrm>
            <a:off x="364946" y="2565194"/>
            <a:ext cx="1365700" cy="369332"/>
          </a:xfrm>
          <a:prstGeom prst="rect">
            <a:avLst/>
          </a:prstGeom>
          <a:noFill/>
        </p:spPr>
        <p:txBody>
          <a:bodyPr wrap="square" rtlCol="0">
            <a:spAutoFit/>
          </a:bodyPr>
          <a:lstStyle/>
          <a:p>
            <a:pPr algn="l"/>
            <a:r>
              <a:rPr lang="en-US" baseline="0" dirty="0"/>
              <a:t>ODOT Blue</a:t>
            </a:r>
            <a:endParaRPr lang="en-US" dirty="0"/>
          </a:p>
        </p:txBody>
      </p:sp>
      <p:sp>
        <p:nvSpPr>
          <p:cNvPr id="56" name="TextBox 55"/>
          <p:cNvSpPr txBox="1"/>
          <p:nvPr userDrawn="1"/>
        </p:nvSpPr>
        <p:spPr>
          <a:xfrm>
            <a:off x="364945" y="3384084"/>
            <a:ext cx="1492467" cy="369332"/>
          </a:xfrm>
          <a:prstGeom prst="rect">
            <a:avLst/>
          </a:prstGeom>
          <a:noFill/>
        </p:spPr>
        <p:txBody>
          <a:bodyPr wrap="square" rtlCol="0">
            <a:spAutoFit/>
          </a:bodyPr>
          <a:lstStyle/>
          <a:p>
            <a:pPr algn="l"/>
            <a:r>
              <a:rPr lang="en-US" baseline="0" dirty="0"/>
              <a:t>ODOT Orange</a:t>
            </a:r>
            <a:endParaRPr lang="en-US" dirty="0"/>
          </a:p>
        </p:txBody>
      </p:sp>
      <p:sp>
        <p:nvSpPr>
          <p:cNvPr id="57" name="TextBox 56"/>
          <p:cNvSpPr txBox="1"/>
          <p:nvPr userDrawn="1"/>
        </p:nvSpPr>
        <p:spPr>
          <a:xfrm>
            <a:off x="364946" y="4202974"/>
            <a:ext cx="1365700" cy="369332"/>
          </a:xfrm>
          <a:prstGeom prst="rect">
            <a:avLst/>
          </a:prstGeom>
          <a:noFill/>
        </p:spPr>
        <p:txBody>
          <a:bodyPr wrap="square" rtlCol="0">
            <a:spAutoFit/>
          </a:bodyPr>
          <a:lstStyle/>
          <a:p>
            <a:pPr algn="l"/>
            <a:r>
              <a:rPr lang="en-US" baseline="0" dirty="0"/>
              <a:t>Black</a:t>
            </a:r>
            <a:endParaRPr lang="en-US" dirty="0"/>
          </a:p>
        </p:txBody>
      </p:sp>
      <p:sp>
        <p:nvSpPr>
          <p:cNvPr id="58" name="TextBox 57"/>
          <p:cNvSpPr txBox="1"/>
          <p:nvPr userDrawn="1"/>
        </p:nvSpPr>
        <p:spPr>
          <a:xfrm>
            <a:off x="364946" y="4882158"/>
            <a:ext cx="1492466" cy="646331"/>
          </a:xfrm>
          <a:prstGeom prst="rect">
            <a:avLst/>
          </a:prstGeom>
          <a:noFill/>
        </p:spPr>
        <p:txBody>
          <a:bodyPr wrap="square" rtlCol="0">
            <a:spAutoFit/>
          </a:bodyPr>
          <a:lstStyle/>
          <a:p>
            <a:pPr algn="l"/>
            <a:r>
              <a:rPr lang="en-US" baseline="0" dirty="0"/>
              <a:t>White w/ODOT Blue</a:t>
            </a:r>
            <a:endParaRPr lang="en-US" dirty="0"/>
          </a:p>
        </p:txBody>
      </p:sp>
      <p:sp>
        <p:nvSpPr>
          <p:cNvPr id="59" name="TextBox 58"/>
          <p:cNvSpPr txBox="1"/>
          <p:nvPr userDrawn="1"/>
        </p:nvSpPr>
        <p:spPr>
          <a:xfrm>
            <a:off x="1750116" y="1212976"/>
            <a:ext cx="919367" cy="276999"/>
          </a:xfrm>
          <a:prstGeom prst="rect">
            <a:avLst/>
          </a:prstGeom>
          <a:noFill/>
        </p:spPr>
        <p:txBody>
          <a:bodyPr wrap="square" rtlCol="0">
            <a:spAutoFit/>
          </a:bodyPr>
          <a:lstStyle/>
          <a:p>
            <a:pPr algn="ctr"/>
            <a:r>
              <a:rPr lang="en-US" sz="1200" baseline="0" dirty="0"/>
              <a:t>Facebook</a:t>
            </a:r>
            <a:endParaRPr lang="en-US" sz="1200" dirty="0"/>
          </a:p>
        </p:txBody>
      </p:sp>
      <p:sp>
        <p:nvSpPr>
          <p:cNvPr id="60" name="TextBox 59"/>
          <p:cNvSpPr txBox="1"/>
          <p:nvPr userDrawn="1"/>
        </p:nvSpPr>
        <p:spPr>
          <a:xfrm>
            <a:off x="2680620" y="1212976"/>
            <a:ext cx="919367" cy="276999"/>
          </a:xfrm>
          <a:prstGeom prst="rect">
            <a:avLst/>
          </a:prstGeom>
          <a:noFill/>
        </p:spPr>
        <p:txBody>
          <a:bodyPr wrap="square" rtlCol="0">
            <a:spAutoFit/>
          </a:bodyPr>
          <a:lstStyle/>
          <a:p>
            <a:pPr algn="ctr"/>
            <a:r>
              <a:rPr lang="en-US" sz="1200" baseline="0" dirty="0"/>
              <a:t>Twitter</a:t>
            </a:r>
            <a:endParaRPr lang="en-US" sz="1200" dirty="0"/>
          </a:p>
        </p:txBody>
      </p:sp>
      <p:sp>
        <p:nvSpPr>
          <p:cNvPr id="61" name="TextBox 60"/>
          <p:cNvSpPr txBox="1"/>
          <p:nvPr userDrawn="1"/>
        </p:nvSpPr>
        <p:spPr>
          <a:xfrm>
            <a:off x="3611124" y="1212976"/>
            <a:ext cx="919367" cy="276999"/>
          </a:xfrm>
          <a:prstGeom prst="rect">
            <a:avLst/>
          </a:prstGeom>
          <a:noFill/>
        </p:spPr>
        <p:txBody>
          <a:bodyPr wrap="square" rtlCol="0">
            <a:spAutoFit/>
          </a:bodyPr>
          <a:lstStyle/>
          <a:p>
            <a:pPr algn="ctr"/>
            <a:r>
              <a:rPr lang="en-US" sz="1200" baseline="0" dirty="0"/>
              <a:t>Instagram</a:t>
            </a:r>
            <a:endParaRPr lang="en-US" sz="1200" dirty="0"/>
          </a:p>
        </p:txBody>
      </p:sp>
      <p:sp>
        <p:nvSpPr>
          <p:cNvPr id="62" name="TextBox 61"/>
          <p:cNvSpPr txBox="1"/>
          <p:nvPr userDrawn="1"/>
        </p:nvSpPr>
        <p:spPr>
          <a:xfrm>
            <a:off x="4541628" y="1212976"/>
            <a:ext cx="919367" cy="276999"/>
          </a:xfrm>
          <a:prstGeom prst="rect">
            <a:avLst/>
          </a:prstGeom>
          <a:noFill/>
        </p:spPr>
        <p:txBody>
          <a:bodyPr wrap="square" rtlCol="0">
            <a:spAutoFit/>
          </a:bodyPr>
          <a:lstStyle/>
          <a:p>
            <a:pPr algn="ctr"/>
            <a:r>
              <a:rPr lang="en-US" sz="1200" baseline="0" dirty="0"/>
              <a:t>LinkedIn</a:t>
            </a:r>
            <a:endParaRPr lang="en-US" sz="1200" dirty="0"/>
          </a:p>
        </p:txBody>
      </p:sp>
      <p:sp>
        <p:nvSpPr>
          <p:cNvPr id="63" name="TextBox 62"/>
          <p:cNvSpPr txBox="1"/>
          <p:nvPr userDrawn="1"/>
        </p:nvSpPr>
        <p:spPr>
          <a:xfrm>
            <a:off x="5472132" y="1212976"/>
            <a:ext cx="919367" cy="276999"/>
          </a:xfrm>
          <a:prstGeom prst="rect">
            <a:avLst/>
          </a:prstGeom>
          <a:noFill/>
        </p:spPr>
        <p:txBody>
          <a:bodyPr wrap="square" rtlCol="0">
            <a:spAutoFit/>
          </a:bodyPr>
          <a:lstStyle/>
          <a:p>
            <a:pPr algn="ctr"/>
            <a:r>
              <a:rPr lang="en-US" sz="1200" baseline="0" dirty="0"/>
              <a:t>YouTube</a:t>
            </a:r>
            <a:endParaRPr lang="en-US" sz="1200" dirty="0"/>
          </a:p>
        </p:txBody>
      </p:sp>
      <p:sp>
        <p:nvSpPr>
          <p:cNvPr id="64" name="TextBox 63"/>
          <p:cNvSpPr txBox="1"/>
          <p:nvPr userDrawn="1"/>
        </p:nvSpPr>
        <p:spPr>
          <a:xfrm>
            <a:off x="6402636" y="1212976"/>
            <a:ext cx="919367" cy="276999"/>
          </a:xfrm>
          <a:prstGeom prst="rect">
            <a:avLst/>
          </a:prstGeom>
          <a:noFill/>
        </p:spPr>
        <p:txBody>
          <a:bodyPr wrap="square" rtlCol="0">
            <a:spAutoFit/>
          </a:bodyPr>
          <a:lstStyle/>
          <a:p>
            <a:pPr algn="ctr"/>
            <a:r>
              <a:rPr lang="en-US" sz="1200" baseline="0" dirty="0"/>
              <a:t>Website</a:t>
            </a:r>
            <a:endParaRPr lang="en-US" sz="1200" dirty="0"/>
          </a:p>
        </p:txBody>
      </p:sp>
      <p:sp>
        <p:nvSpPr>
          <p:cNvPr id="65" name="TextBox 64"/>
          <p:cNvSpPr txBox="1"/>
          <p:nvPr userDrawn="1"/>
        </p:nvSpPr>
        <p:spPr>
          <a:xfrm>
            <a:off x="7333140" y="1212976"/>
            <a:ext cx="919367" cy="276999"/>
          </a:xfrm>
          <a:prstGeom prst="rect">
            <a:avLst/>
          </a:prstGeom>
          <a:noFill/>
        </p:spPr>
        <p:txBody>
          <a:bodyPr wrap="square" rtlCol="0">
            <a:spAutoFit/>
          </a:bodyPr>
          <a:lstStyle/>
          <a:p>
            <a:pPr algn="ctr"/>
            <a:r>
              <a:rPr lang="en-US" sz="1200" baseline="0" dirty="0"/>
              <a:t>Email</a:t>
            </a:r>
            <a:endParaRPr lang="en-US" sz="1200" dirty="0"/>
          </a:p>
        </p:txBody>
      </p:sp>
      <p:sp>
        <p:nvSpPr>
          <p:cNvPr id="66" name="TextBox 65"/>
          <p:cNvSpPr txBox="1"/>
          <p:nvPr userDrawn="1"/>
        </p:nvSpPr>
        <p:spPr>
          <a:xfrm>
            <a:off x="8263644" y="1212976"/>
            <a:ext cx="919367" cy="276999"/>
          </a:xfrm>
          <a:prstGeom prst="rect">
            <a:avLst/>
          </a:prstGeom>
          <a:noFill/>
        </p:spPr>
        <p:txBody>
          <a:bodyPr wrap="square" rtlCol="0">
            <a:spAutoFit/>
          </a:bodyPr>
          <a:lstStyle/>
          <a:p>
            <a:pPr algn="ctr"/>
            <a:r>
              <a:rPr lang="en-US" sz="1200" baseline="0" dirty="0"/>
              <a:t>Address</a:t>
            </a:r>
            <a:endParaRPr lang="en-US" sz="1200" dirty="0"/>
          </a:p>
        </p:txBody>
      </p:sp>
      <p:sp>
        <p:nvSpPr>
          <p:cNvPr id="67" name="TextBox 66"/>
          <p:cNvSpPr txBox="1"/>
          <p:nvPr userDrawn="1"/>
        </p:nvSpPr>
        <p:spPr>
          <a:xfrm>
            <a:off x="9194145" y="1212976"/>
            <a:ext cx="919367" cy="276999"/>
          </a:xfrm>
          <a:prstGeom prst="rect">
            <a:avLst/>
          </a:prstGeom>
          <a:noFill/>
        </p:spPr>
        <p:txBody>
          <a:bodyPr wrap="square" rtlCol="0">
            <a:spAutoFit/>
          </a:bodyPr>
          <a:lstStyle/>
          <a:p>
            <a:pPr algn="ctr"/>
            <a:r>
              <a:rPr lang="en-US" sz="1200" baseline="0" dirty="0"/>
              <a:t>Phone</a:t>
            </a:r>
            <a:endParaRPr lang="en-US" sz="1200" dirty="0"/>
          </a:p>
        </p:txBody>
      </p:sp>
      <p:sp>
        <p:nvSpPr>
          <p:cNvPr id="70" name="Picture Placeholder 3"/>
          <p:cNvSpPr>
            <a:spLocks noGrp="1"/>
          </p:cNvSpPr>
          <p:nvPr>
            <p:ph type="pic" sz="quarter" idx="13" hasCustomPrompt="1"/>
          </p:nvPr>
        </p:nvSpPr>
        <p:spPr>
          <a:xfrm>
            <a:off x="1864425" y="1545726"/>
            <a:ext cx="731520" cy="731520"/>
          </a:xfrm>
          <a:blipFill>
            <a:blip r:embed="rId2"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1" name="Picture Placeholder 3"/>
          <p:cNvSpPr>
            <a:spLocks noGrp="1"/>
          </p:cNvSpPr>
          <p:nvPr>
            <p:ph type="pic" sz="quarter" idx="14" hasCustomPrompt="1"/>
          </p:nvPr>
        </p:nvSpPr>
        <p:spPr>
          <a:xfrm>
            <a:off x="2792381" y="1545726"/>
            <a:ext cx="731520" cy="731520"/>
          </a:xfrm>
          <a:blipFill>
            <a:blip r:embed="rId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2" name="Picture Placeholder 3"/>
          <p:cNvSpPr>
            <a:spLocks noGrp="1"/>
          </p:cNvSpPr>
          <p:nvPr>
            <p:ph type="pic" sz="quarter" idx="16" hasCustomPrompt="1"/>
          </p:nvPr>
        </p:nvSpPr>
        <p:spPr>
          <a:xfrm>
            <a:off x="3720337" y="1545726"/>
            <a:ext cx="731520" cy="731520"/>
          </a:xfrm>
          <a:blipFill>
            <a:blip r:embed="rId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3" name="Picture Placeholder 3"/>
          <p:cNvSpPr>
            <a:spLocks noGrp="1"/>
          </p:cNvSpPr>
          <p:nvPr>
            <p:ph type="pic" sz="quarter" idx="18" hasCustomPrompt="1"/>
          </p:nvPr>
        </p:nvSpPr>
        <p:spPr>
          <a:xfrm>
            <a:off x="4648293" y="1545726"/>
            <a:ext cx="731520" cy="731520"/>
          </a:xfrm>
          <a:blipFill>
            <a:blip r:embed="rId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4" name="Picture Placeholder 3"/>
          <p:cNvSpPr>
            <a:spLocks noGrp="1"/>
          </p:cNvSpPr>
          <p:nvPr>
            <p:ph type="pic" sz="quarter" idx="20" hasCustomPrompt="1"/>
          </p:nvPr>
        </p:nvSpPr>
        <p:spPr>
          <a:xfrm>
            <a:off x="5576249" y="1545726"/>
            <a:ext cx="731520" cy="731520"/>
          </a:xfrm>
          <a:blipFill>
            <a:blip r:embed="rId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5" name="Picture Placeholder 3"/>
          <p:cNvSpPr>
            <a:spLocks noGrp="1"/>
          </p:cNvSpPr>
          <p:nvPr>
            <p:ph type="pic" sz="quarter" idx="21" hasCustomPrompt="1"/>
          </p:nvPr>
        </p:nvSpPr>
        <p:spPr>
          <a:xfrm>
            <a:off x="6504204" y="1545726"/>
            <a:ext cx="731520" cy="731520"/>
          </a:xfrm>
          <a:blipFill>
            <a:blip r:embed="rId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6" name="Picture Placeholder 3"/>
          <p:cNvSpPr>
            <a:spLocks noGrp="1"/>
          </p:cNvSpPr>
          <p:nvPr>
            <p:ph type="pic" sz="quarter" idx="22" hasCustomPrompt="1"/>
          </p:nvPr>
        </p:nvSpPr>
        <p:spPr>
          <a:xfrm>
            <a:off x="7432160" y="1545726"/>
            <a:ext cx="731520" cy="731520"/>
          </a:xfrm>
          <a:blipFill>
            <a:blip r:embed="rId8"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7" name="Picture Placeholder 3"/>
          <p:cNvSpPr>
            <a:spLocks noGrp="1"/>
          </p:cNvSpPr>
          <p:nvPr>
            <p:ph type="pic" sz="quarter" idx="23" hasCustomPrompt="1"/>
          </p:nvPr>
        </p:nvSpPr>
        <p:spPr>
          <a:xfrm>
            <a:off x="8360116" y="1545726"/>
            <a:ext cx="731520" cy="731520"/>
          </a:xfrm>
          <a:blipFill>
            <a:blip r:embed="rId9"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8" name="Picture Placeholder 3"/>
          <p:cNvSpPr>
            <a:spLocks noGrp="1"/>
          </p:cNvSpPr>
          <p:nvPr>
            <p:ph type="pic" sz="quarter" idx="24" hasCustomPrompt="1"/>
          </p:nvPr>
        </p:nvSpPr>
        <p:spPr>
          <a:xfrm>
            <a:off x="9288069" y="1545726"/>
            <a:ext cx="731520" cy="731520"/>
          </a:xfrm>
          <a:blipFill>
            <a:blip r:embed="rId10"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9" name="Picture Placeholder 3"/>
          <p:cNvSpPr>
            <a:spLocks noGrp="1"/>
          </p:cNvSpPr>
          <p:nvPr>
            <p:ph type="pic" sz="quarter" idx="25" hasCustomPrompt="1"/>
          </p:nvPr>
        </p:nvSpPr>
        <p:spPr>
          <a:xfrm>
            <a:off x="1864425" y="2373587"/>
            <a:ext cx="731520" cy="731520"/>
          </a:xfrm>
          <a:blipFill>
            <a:blip r:embed="rId11"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0" name="Picture Placeholder 3"/>
          <p:cNvSpPr>
            <a:spLocks noGrp="1"/>
          </p:cNvSpPr>
          <p:nvPr>
            <p:ph type="pic" sz="quarter" idx="26" hasCustomPrompt="1"/>
          </p:nvPr>
        </p:nvSpPr>
        <p:spPr>
          <a:xfrm>
            <a:off x="2792381" y="2373587"/>
            <a:ext cx="731520" cy="731520"/>
          </a:xfrm>
          <a:blipFill>
            <a:blip r:embed="rId12"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1" name="Picture Placeholder 3"/>
          <p:cNvSpPr>
            <a:spLocks noGrp="1"/>
          </p:cNvSpPr>
          <p:nvPr>
            <p:ph type="pic" sz="quarter" idx="27" hasCustomPrompt="1"/>
          </p:nvPr>
        </p:nvSpPr>
        <p:spPr>
          <a:xfrm>
            <a:off x="3720337" y="2373587"/>
            <a:ext cx="731520" cy="731520"/>
          </a:xfrm>
          <a:blipFill>
            <a:blip r:embed="rId1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2" name="Picture Placeholder 3"/>
          <p:cNvSpPr>
            <a:spLocks noGrp="1"/>
          </p:cNvSpPr>
          <p:nvPr>
            <p:ph type="pic" sz="quarter" idx="28" hasCustomPrompt="1"/>
          </p:nvPr>
        </p:nvSpPr>
        <p:spPr>
          <a:xfrm>
            <a:off x="4648293" y="2373587"/>
            <a:ext cx="731520" cy="731520"/>
          </a:xfrm>
          <a:blipFill>
            <a:blip r:embed="rId1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3" name="Picture Placeholder 3"/>
          <p:cNvSpPr>
            <a:spLocks noGrp="1"/>
          </p:cNvSpPr>
          <p:nvPr>
            <p:ph type="pic" sz="quarter" idx="29" hasCustomPrompt="1"/>
          </p:nvPr>
        </p:nvSpPr>
        <p:spPr>
          <a:xfrm>
            <a:off x="5576249" y="2373587"/>
            <a:ext cx="731520" cy="731520"/>
          </a:xfrm>
          <a:blipFill>
            <a:blip r:embed="rId1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4" name="Picture Placeholder 3"/>
          <p:cNvSpPr>
            <a:spLocks noGrp="1"/>
          </p:cNvSpPr>
          <p:nvPr>
            <p:ph type="pic" sz="quarter" idx="30" hasCustomPrompt="1"/>
          </p:nvPr>
        </p:nvSpPr>
        <p:spPr>
          <a:xfrm>
            <a:off x="6504204" y="2373587"/>
            <a:ext cx="731520" cy="731520"/>
          </a:xfrm>
          <a:blipFill>
            <a:blip r:embed="rId1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5" name="Picture Placeholder 3"/>
          <p:cNvSpPr>
            <a:spLocks noGrp="1"/>
          </p:cNvSpPr>
          <p:nvPr>
            <p:ph type="pic" sz="quarter" idx="31" hasCustomPrompt="1"/>
          </p:nvPr>
        </p:nvSpPr>
        <p:spPr>
          <a:xfrm>
            <a:off x="7432160" y="2373587"/>
            <a:ext cx="731520" cy="731520"/>
          </a:xfrm>
          <a:blipFill>
            <a:blip r:embed="rId1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6" name="Picture Placeholder 3"/>
          <p:cNvSpPr>
            <a:spLocks noGrp="1"/>
          </p:cNvSpPr>
          <p:nvPr>
            <p:ph type="pic" sz="quarter" idx="32" hasCustomPrompt="1"/>
          </p:nvPr>
        </p:nvSpPr>
        <p:spPr>
          <a:xfrm>
            <a:off x="8360116" y="2373587"/>
            <a:ext cx="731520" cy="731520"/>
          </a:xfrm>
          <a:blipFill>
            <a:blip r:embed="rId18"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7" name="Picture Placeholder 3"/>
          <p:cNvSpPr>
            <a:spLocks noGrp="1"/>
          </p:cNvSpPr>
          <p:nvPr>
            <p:ph type="pic" sz="quarter" idx="33" hasCustomPrompt="1"/>
          </p:nvPr>
        </p:nvSpPr>
        <p:spPr>
          <a:xfrm>
            <a:off x="9288069" y="2373587"/>
            <a:ext cx="731520" cy="731520"/>
          </a:xfrm>
          <a:blipFill>
            <a:blip r:embed="rId19"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8" name="Picture Placeholder 3"/>
          <p:cNvSpPr>
            <a:spLocks noGrp="1"/>
          </p:cNvSpPr>
          <p:nvPr>
            <p:ph type="pic" sz="quarter" idx="34" hasCustomPrompt="1"/>
          </p:nvPr>
        </p:nvSpPr>
        <p:spPr>
          <a:xfrm>
            <a:off x="1857412" y="3194970"/>
            <a:ext cx="731520" cy="731520"/>
          </a:xfrm>
          <a:blipFill>
            <a:blip r:embed="rId20"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9" name="Picture Placeholder 3"/>
          <p:cNvSpPr>
            <a:spLocks noGrp="1"/>
          </p:cNvSpPr>
          <p:nvPr>
            <p:ph type="pic" sz="quarter" idx="35" hasCustomPrompt="1"/>
          </p:nvPr>
        </p:nvSpPr>
        <p:spPr>
          <a:xfrm>
            <a:off x="2785368" y="3194970"/>
            <a:ext cx="731520" cy="731520"/>
          </a:xfrm>
          <a:blipFill>
            <a:blip r:embed="rId21"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0" name="Picture Placeholder 3"/>
          <p:cNvSpPr>
            <a:spLocks noGrp="1"/>
          </p:cNvSpPr>
          <p:nvPr>
            <p:ph type="pic" sz="quarter" idx="36" hasCustomPrompt="1"/>
          </p:nvPr>
        </p:nvSpPr>
        <p:spPr>
          <a:xfrm>
            <a:off x="3713324" y="3194970"/>
            <a:ext cx="731520" cy="731520"/>
          </a:xfrm>
          <a:blipFill>
            <a:blip r:embed="rId22"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1" name="Picture Placeholder 3"/>
          <p:cNvSpPr>
            <a:spLocks noGrp="1"/>
          </p:cNvSpPr>
          <p:nvPr>
            <p:ph type="pic" sz="quarter" idx="37" hasCustomPrompt="1"/>
          </p:nvPr>
        </p:nvSpPr>
        <p:spPr>
          <a:xfrm>
            <a:off x="4641280" y="3194970"/>
            <a:ext cx="731520" cy="731520"/>
          </a:xfrm>
          <a:blipFill>
            <a:blip r:embed="rId2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2" name="Picture Placeholder 3"/>
          <p:cNvSpPr>
            <a:spLocks noGrp="1"/>
          </p:cNvSpPr>
          <p:nvPr>
            <p:ph type="pic" sz="quarter" idx="38" hasCustomPrompt="1"/>
          </p:nvPr>
        </p:nvSpPr>
        <p:spPr>
          <a:xfrm>
            <a:off x="5569236" y="3194970"/>
            <a:ext cx="731520" cy="731520"/>
          </a:xfrm>
          <a:blipFill>
            <a:blip r:embed="rId2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3" name="Picture Placeholder 3"/>
          <p:cNvSpPr>
            <a:spLocks noGrp="1"/>
          </p:cNvSpPr>
          <p:nvPr>
            <p:ph type="pic" sz="quarter" idx="39" hasCustomPrompt="1"/>
          </p:nvPr>
        </p:nvSpPr>
        <p:spPr>
          <a:xfrm>
            <a:off x="6497191" y="3194970"/>
            <a:ext cx="731520" cy="731520"/>
          </a:xfrm>
          <a:blipFill>
            <a:blip r:embed="rId2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4" name="Picture Placeholder 3"/>
          <p:cNvSpPr>
            <a:spLocks noGrp="1"/>
          </p:cNvSpPr>
          <p:nvPr>
            <p:ph type="pic" sz="quarter" idx="40" hasCustomPrompt="1"/>
          </p:nvPr>
        </p:nvSpPr>
        <p:spPr>
          <a:xfrm>
            <a:off x="7425147" y="3194970"/>
            <a:ext cx="731520" cy="731520"/>
          </a:xfrm>
          <a:blipFill>
            <a:blip r:embed="rId2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5" name="Picture Placeholder 3"/>
          <p:cNvSpPr>
            <a:spLocks noGrp="1"/>
          </p:cNvSpPr>
          <p:nvPr>
            <p:ph type="pic" sz="quarter" idx="41" hasCustomPrompt="1"/>
          </p:nvPr>
        </p:nvSpPr>
        <p:spPr>
          <a:xfrm>
            <a:off x="8353103" y="3194970"/>
            <a:ext cx="731520" cy="731520"/>
          </a:xfrm>
          <a:blipFill>
            <a:blip r:embed="rId2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6" name="Picture Placeholder 3"/>
          <p:cNvSpPr>
            <a:spLocks noGrp="1"/>
          </p:cNvSpPr>
          <p:nvPr>
            <p:ph type="pic" sz="quarter" idx="42" hasCustomPrompt="1"/>
          </p:nvPr>
        </p:nvSpPr>
        <p:spPr>
          <a:xfrm>
            <a:off x="9281056" y="3194970"/>
            <a:ext cx="731520" cy="731520"/>
          </a:xfrm>
          <a:blipFill>
            <a:blip r:embed="rId28"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7" name="Picture Placeholder 3"/>
          <p:cNvSpPr>
            <a:spLocks noGrp="1"/>
          </p:cNvSpPr>
          <p:nvPr>
            <p:ph type="pic" sz="quarter" idx="43" hasCustomPrompt="1"/>
          </p:nvPr>
        </p:nvSpPr>
        <p:spPr>
          <a:xfrm>
            <a:off x="1864425" y="4024035"/>
            <a:ext cx="731520" cy="731520"/>
          </a:xfrm>
          <a:blipFill>
            <a:blip r:embed="rId29"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8" name="Picture Placeholder 3"/>
          <p:cNvSpPr>
            <a:spLocks noGrp="1"/>
          </p:cNvSpPr>
          <p:nvPr>
            <p:ph type="pic" sz="quarter" idx="44" hasCustomPrompt="1"/>
          </p:nvPr>
        </p:nvSpPr>
        <p:spPr>
          <a:xfrm>
            <a:off x="2792381" y="4024035"/>
            <a:ext cx="731520" cy="731520"/>
          </a:xfrm>
          <a:blipFill>
            <a:blip r:embed="rId30"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9" name="Picture Placeholder 3"/>
          <p:cNvSpPr>
            <a:spLocks noGrp="1"/>
          </p:cNvSpPr>
          <p:nvPr>
            <p:ph type="pic" sz="quarter" idx="45" hasCustomPrompt="1"/>
          </p:nvPr>
        </p:nvSpPr>
        <p:spPr>
          <a:xfrm>
            <a:off x="3720337" y="4024035"/>
            <a:ext cx="731520" cy="731520"/>
          </a:xfrm>
          <a:blipFill>
            <a:blip r:embed="rId31"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0" name="Picture Placeholder 3"/>
          <p:cNvSpPr>
            <a:spLocks noGrp="1"/>
          </p:cNvSpPr>
          <p:nvPr>
            <p:ph type="pic" sz="quarter" idx="46" hasCustomPrompt="1"/>
          </p:nvPr>
        </p:nvSpPr>
        <p:spPr>
          <a:xfrm>
            <a:off x="4648293" y="4024035"/>
            <a:ext cx="731520" cy="731520"/>
          </a:xfrm>
          <a:blipFill dpi="0" rotWithShape="1">
            <a:blip r:embed="rId32" cstate="email">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en-US" dirty="0"/>
              <a:t> </a:t>
            </a:r>
          </a:p>
        </p:txBody>
      </p:sp>
      <p:sp>
        <p:nvSpPr>
          <p:cNvPr id="101" name="Picture Placeholder 3"/>
          <p:cNvSpPr>
            <a:spLocks noGrp="1"/>
          </p:cNvSpPr>
          <p:nvPr>
            <p:ph type="pic" sz="quarter" idx="47" hasCustomPrompt="1"/>
          </p:nvPr>
        </p:nvSpPr>
        <p:spPr>
          <a:xfrm>
            <a:off x="5576249" y="4024035"/>
            <a:ext cx="731520" cy="731520"/>
          </a:xfrm>
          <a:blipFill>
            <a:blip r:embed="rId3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2" name="Picture Placeholder 3"/>
          <p:cNvSpPr>
            <a:spLocks noGrp="1"/>
          </p:cNvSpPr>
          <p:nvPr>
            <p:ph type="pic" sz="quarter" idx="48" hasCustomPrompt="1"/>
          </p:nvPr>
        </p:nvSpPr>
        <p:spPr>
          <a:xfrm>
            <a:off x="6504204" y="4024035"/>
            <a:ext cx="731520" cy="731520"/>
          </a:xfrm>
          <a:blipFill>
            <a:blip r:embed="rId3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3" name="Picture Placeholder 3"/>
          <p:cNvSpPr>
            <a:spLocks noGrp="1"/>
          </p:cNvSpPr>
          <p:nvPr>
            <p:ph type="pic" sz="quarter" idx="49" hasCustomPrompt="1"/>
          </p:nvPr>
        </p:nvSpPr>
        <p:spPr>
          <a:xfrm>
            <a:off x="7432160" y="4024035"/>
            <a:ext cx="731520" cy="731520"/>
          </a:xfrm>
          <a:blipFill>
            <a:blip r:embed="rId3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4" name="Picture Placeholder 3"/>
          <p:cNvSpPr>
            <a:spLocks noGrp="1"/>
          </p:cNvSpPr>
          <p:nvPr>
            <p:ph type="pic" sz="quarter" idx="50" hasCustomPrompt="1"/>
          </p:nvPr>
        </p:nvSpPr>
        <p:spPr>
          <a:xfrm>
            <a:off x="8360116" y="4024035"/>
            <a:ext cx="731520" cy="731520"/>
          </a:xfrm>
          <a:blipFill>
            <a:blip r:embed="rId3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5" name="Picture Placeholder 3"/>
          <p:cNvSpPr>
            <a:spLocks noGrp="1"/>
          </p:cNvSpPr>
          <p:nvPr>
            <p:ph type="pic" sz="quarter" idx="51" hasCustomPrompt="1"/>
          </p:nvPr>
        </p:nvSpPr>
        <p:spPr>
          <a:xfrm>
            <a:off x="9288069" y="4024035"/>
            <a:ext cx="731520" cy="731520"/>
          </a:xfrm>
          <a:blipFill>
            <a:blip r:embed="rId3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6" name="Picture Placeholder 3"/>
          <p:cNvSpPr>
            <a:spLocks noGrp="1"/>
          </p:cNvSpPr>
          <p:nvPr>
            <p:ph type="pic" sz="quarter" idx="52" hasCustomPrompt="1"/>
          </p:nvPr>
        </p:nvSpPr>
        <p:spPr>
          <a:xfrm>
            <a:off x="1853907" y="4844214"/>
            <a:ext cx="731520" cy="731520"/>
          </a:xfrm>
          <a:blipFill>
            <a:blip r:embed="rId38"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7" name="Picture Placeholder 3"/>
          <p:cNvSpPr>
            <a:spLocks noGrp="1"/>
          </p:cNvSpPr>
          <p:nvPr>
            <p:ph type="pic" sz="quarter" idx="53" hasCustomPrompt="1"/>
          </p:nvPr>
        </p:nvSpPr>
        <p:spPr>
          <a:xfrm>
            <a:off x="2785368" y="4837559"/>
            <a:ext cx="731520" cy="731520"/>
          </a:xfrm>
          <a:blipFill>
            <a:blip r:embed="rId39"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8" name="Picture Placeholder 3"/>
          <p:cNvSpPr>
            <a:spLocks noGrp="1"/>
          </p:cNvSpPr>
          <p:nvPr>
            <p:ph type="pic" sz="quarter" idx="54" hasCustomPrompt="1"/>
          </p:nvPr>
        </p:nvSpPr>
        <p:spPr>
          <a:xfrm>
            <a:off x="3713324" y="4837559"/>
            <a:ext cx="731520" cy="731520"/>
          </a:xfrm>
          <a:blipFill>
            <a:blip r:embed="rId40"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9" name="Picture Placeholder 3"/>
          <p:cNvSpPr>
            <a:spLocks noGrp="1"/>
          </p:cNvSpPr>
          <p:nvPr>
            <p:ph type="pic" sz="quarter" idx="55" hasCustomPrompt="1"/>
          </p:nvPr>
        </p:nvSpPr>
        <p:spPr>
          <a:xfrm>
            <a:off x="4641280" y="4837559"/>
            <a:ext cx="731520" cy="731520"/>
          </a:xfrm>
          <a:blipFill dpi="0" rotWithShape="1">
            <a:blip r:embed="rId41" cstate="email">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en-US" dirty="0"/>
              <a:t> </a:t>
            </a:r>
          </a:p>
        </p:txBody>
      </p:sp>
      <p:sp>
        <p:nvSpPr>
          <p:cNvPr id="110" name="Picture Placeholder 3"/>
          <p:cNvSpPr>
            <a:spLocks noGrp="1"/>
          </p:cNvSpPr>
          <p:nvPr>
            <p:ph type="pic" sz="quarter" idx="56" hasCustomPrompt="1"/>
          </p:nvPr>
        </p:nvSpPr>
        <p:spPr>
          <a:xfrm>
            <a:off x="5569236" y="4837559"/>
            <a:ext cx="731520" cy="731520"/>
          </a:xfrm>
          <a:blipFill>
            <a:blip r:embed="rId42"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11" name="Picture Placeholder 3"/>
          <p:cNvSpPr>
            <a:spLocks noGrp="1"/>
          </p:cNvSpPr>
          <p:nvPr>
            <p:ph type="pic" sz="quarter" idx="57" hasCustomPrompt="1"/>
          </p:nvPr>
        </p:nvSpPr>
        <p:spPr>
          <a:xfrm>
            <a:off x="6497191" y="4837559"/>
            <a:ext cx="731520" cy="731520"/>
          </a:xfrm>
          <a:blipFill>
            <a:blip r:embed="rId4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12" name="Picture Placeholder 3"/>
          <p:cNvSpPr>
            <a:spLocks noGrp="1"/>
          </p:cNvSpPr>
          <p:nvPr>
            <p:ph type="pic" sz="quarter" idx="58" hasCustomPrompt="1"/>
          </p:nvPr>
        </p:nvSpPr>
        <p:spPr>
          <a:xfrm>
            <a:off x="7425147" y="4837559"/>
            <a:ext cx="731520" cy="731520"/>
          </a:xfrm>
          <a:blipFill>
            <a:blip r:embed="rId4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13" name="Picture Placeholder 3"/>
          <p:cNvSpPr>
            <a:spLocks noGrp="1"/>
          </p:cNvSpPr>
          <p:nvPr>
            <p:ph type="pic" sz="quarter" idx="59" hasCustomPrompt="1"/>
          </p:nvPr>
        </p:nvSpPr>
        <p:spPr>
          <a:xfrm>
            <a:off x="8353103" y="4837559"/>
            <a:ext cx="731520" cy="731520"/>
          </a:xfrm>
          <a:blipFill>
            <a:blip r:embed="rId4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14" name="Picture Placeholder 3"/>
          <p:cNvSpPr>
            <a:spLocks noGrp="1"/>
          </p:cNvSpPr>
          <p:nvPr>
            <p:ph type="pic" sz="quarter" idx="60" hasCustomPrompt="1"/>
          </p:nvPr>
        </p:nvSpPr>
        <p:spPr>
          <a:xfrm>
            <a:off x="9288069" y="4836101"/>
            <a:ext cx="731520" cy="731520"/>
          </a:xfrm>
          <a:blipFill>
            <a:blip r:embed="rId4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971138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Title &amp; Gray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normAutofit/>
          </a:bodyPr>
          <a:lstStyle>
            <a:lvl1pPr>
              <a:defRPr sz="4000"/>
            </a:lvl1pPr>
          </a:lstStyle>
          <a:p>
            <a:r>
              <a:rPr lang="en-US" dirty="0"/>
              <a:t>CLICK TO EDIT MASTER TITLE</a:t>
            </a:r>
          </a:p>
        </p:txBody>
      </p:sp>
      <p:sp>
        <p:nvSpPr>
          <p:cNvPr id="3" name="Text Placeholder 2"/>
          <p:cNvSpPr>
            <a:spLocks noGrp="1"/>
          </p:cNvSpPr>
          <p:nvPr>
            <p:ph type="body" idx="1"/>
          </p:nvPr>
        </p:nvSpPr>
        <p:spPr>
          <a:xfrm>
            <a:off x="831850" y="4761470"/>
            <a:ext cx="10515600" cy="110387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7" name="Straight Connector 6"/>
          <p:cNvCxnSpPr/>
          <p:nvPr userDrawn="1"/>
        </p:nvCxnSpPr>
        <p:spPr>
          <a:xfrm>
            <a:off x="838200" y="4589463"/>
            <a:ext cx="11353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1850" y="519299"/>
            <a:ext cx="2269118" cy="689709"/>
          </a:xfrm>
          <a:prstGeom prst="rect">
            <a:avLst/>
          </a:prstGeom>
        </p:spPr>
      </p:pic>
    </p:spTree>
    <p:extLst>
      <p:ext uri="{BB962C8B-B14F-4D97-AF65-F5344CB8AC3E}">
        <p14:creationId xmlns:p14="http://schemas.microsoft.com/office/powerpoint/2010/main" val="3747685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White Subhead/bkgrn Imag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050661"/>
            <a:ext cx="10515600" cy="1325563"/>
          </a:xfrm>
        </p:spPr>
        <p:txBody>
          <a:bodyPr>
            <a:normAutofit/>
          </a:bodyPr>
          <a:lstStyle>
            <a:lvl1pPr algn="ctr">
              <a:defRPr sz="4000">
                <a:solidFill>
                  <a:schemeClr val="bg1"/>
                </a:solidFill>
              </a:defRPr>
            </a:lvl1pPr>
          </a:lstStyle>
          <a:p>
            <a:r>
              <a:rPr lang="en-US" dirty="0"/>
              <a:t>CLICK TO EDIT MASTER TITLE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3660" y="5929640"/>
            <a:ext cx="2269118" cy="689555"/>
          </a:xfrm>
          <a:prstGeom prst="rect">
            <a:avLst/>
          </a:prstGeom>
        </p:spPr>
      </p:pic>
      <p:sp>
        <p:nvSpPr>
          <p:cNvPr id="6" name="Text Placeholder 5"/>
          <p:cNvSpPr>
            <a:spLocks noGrp="1"/>
          </p:cNvSpPr>
          <p:nvPr>
            <p:ph type="body" sz="quarter" idx="11" hasCustomPrompt="1"/>
          </p:nvPr>
        </p:nvSpPr>
        <p:spPr>
          <a:xfrm>
            <a:off x="838200" y="4616833"/>
            <a:ext cx="10515600" cy="436118"/>
          </a:xfrm>
        </p:spPr>
        <p:txBody>
          <a:bodyPr>
            <a:normAutofit/>
          </a:bodyPr>
          <a:lstStyle>
            <a:lvl1pPr marL="0" indent="0" algn="ctr">
              <a:buNone/>
              <a:defRPr sz="2000">
                <a:solidFill>
                  <a:schemeClr val="bg1"/>
                </a:solidFill>
              </a:defRPr>
            </a:lvl1pPr>
          </a:lstStyle>
          <a:p>
            <a:pPr lvl="0"/>
            <a:r>
              <a:rPr lang="en-US" dirty="0"/>
              <a:t>Subhead for the ages</a:t>
            </a:r>
          </a:p>
        </p:txBody>
      </p:sp>
    </p:spTree>
    <p:extLst>
      <p:ext uri="{BB962C8B-B14F-4D97-AF65-F5344CB8AC3E}">
        <p14:creationId xmlns:p14="http://schemas.microsoft.com/office/powerpoint/2010/main" val="332575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a:lvl1pPr>
          </a:lstStyle>
          <a:p>
            <a:r>
              <a:rPr lang="en-US" dirty="0"/>
              <a:t>CLICK TO EDIT MASTER TITLE</a:t>
            </a:r>
          </a:p>
        </p:txBody>
      </p:sp>
      <p:cxnSp>
        <p:nvCxnSpPr>
          <p:cNvPr id="6" name="Straight Connector 5"/>
          <p:cNvCxnSpPr/>
          <p:nvPr userDrawn="1"/>
        </p:nvCxnSpPr>
        <p:spPr>
          <a:xfrm>
            <a:off x="838200" y="1828800"/>
            <a:ext cx="11353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8200" y="5751679"/>
            <a:ext cx="2269118" cy="689709"/>
          </a:xfrm>
          <a:prstGeom prst="rect">
            <a:avLst/>
          </a:prstGeom>
        </p:spPr>
      </p:pic>
    </p:spTree>
    <p:extLst>
      <p:ext uri="{BB962C8B-B14F-4D97-AF65-F5344CB8AC3E}">
        <p14:creationId xmlns:p14="http://schemas.microsoft.com/office/powerpoint/2010/main" val="256265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imple Content-Page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defRPr sz="4000"/>
            </a:lvl1pPr>
          </a:lstStyle>
          <a:p>
            <a:r>
              <a:rPr lang="en-US" dirty="0"/>
              <a:t>CLICK TO EDIT TITLE</a:t>
            </a:r>
          </a:p>
        </p:txBody>
      </p:sp>
      <p:sp>
        <p:nvSpPr>
          <p:cNvPr id="3" name="Content Placeholder 2"/>
          <p:cNvSpPr>
            <a:spLocks noGrp="1"/>
          </p:cNvSpPr>
          <p:nvPr>
            <p:ph idx="1"/>
          </p:nvPr>
        </p:nvSpPr>
        <p:spPr>
          <a:xfrm>
            <a:off x="838200" y="2067697"/>
            <a:ext cx="10515600" cy="3558746"/>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828800"/>
            <a:ext cx="11353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8200" y="5832108"/>
            <a:ext cx="2269118" cy="689709"/>
          </a:xfrm>
          <a:prstGeom prst="rect">
            <a:avLst/>
          </a:prstGeom>
        </p:spPr>
      </p:pic>
    </p:spTree>
    <p:extLst>
      <p:ext uri="{BB962C8B-B14F-4D97-AF65-F5344CB8AC3E}">
        <p14:creationId xmlns:p14="http://schemas.microsoft.com/office/powerpoint/2010/main" val="358775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mple Content-2-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a:lvl1pPr>
          </a:lstStyle>
          <a:p>
            <a:r>
              <a:rPr lang="en-US" dirty="0"/>
              <a:t>CLICK TO EDIT TITLE</a:t>
            </a:r>
          </a:p>
        </p:txBody>
      </p:sp>
      <p:sp>
        <p:nvSpPr>
          <p:cNvPr id="3" name="Content Placeholder 2"/>
          <p:cNvSpPr>
            <a:spLocks noGrp="1"/>
          </p:cNvSpPr>
          <p:nvPr>
            <p:ph sz="half" idx="1"/>
          </p:nvPr>
        </p:nvSpPr>
        <p:spPr>
          <a:xfrm>
            <a:off x="838200" y="1966913"/>
            <a:ext cx="5181600"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966913"/>
            <a:ext cx="5181600"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838200" y="1828800"/>
            <a:ext cx="11353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63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Lf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58032" y="365125"/>
            <a:ext cx="6295768" cy="1325563"/>
          </a:xfrm>
        </p:spPr>
        <p:txBody>
          <a:bodyPr>
            <a:normAutofit/>
          </a:bodyPr>
          <a:lstStyle>
            <a:lvl1pPr>
              <a:defRPr sz="3200"/>
            </a:lvl1pPr>
          </a:lstStyle>
          <a:p>
            <a:r>
              <a:rPr lang="en-US" dirty="0"/>
              <a:t>CLICK TO EDIT TITLE</a:t>
            </a:r>
          </a:p>
        </p:txBody>
      </p:sp>
      <p:sp>
        <p:nvSpPr>
          <p:cNvPr id="4" name="Content Placeholder 3"/>
          <p:cNvSpPr>
            <a:spLocks noGrp="1"/>
          </p:cNvSpPr>
          <p:nvPr>
            <p:ph sz="half" idx="2"/>
          </p:nvPr>
        </p:nvSpPr>
        <p:spPr>
          <a:xfrm>
            <a:off x="5058032" y="1966913"/>
            <a:ext cx="6295768"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604951" y="1828800"/>
            <a:ext cx="758704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Picture Placeholder 19"/>
          <p:cNvSpPr>
            <a:spLocks noGrp="1"/>
          </p:cNvSpPr>
          <p:nvPr>
            <p:ph type="pic" sz="quarter" idx="10" hasCustomPrompt="1"/>
          </p:nvPr>
        </p:nvSpPr>
        <p:spPr>
          <a:xfrm>
            <a:off x="0" y="0"/>
            <a:ext cx="4605338" cy="6858000"/>
          </a:xfrm>
          <a:blipFill>
            <a:blip r:embed="rId2" cstate="email">
              <a:extLst>
                <a:ext uri="{28A0092B-C50C-407E-A947-70E740481C1C}">
                  <a14:useLocalDpi xmlns:a14="http://schemas.microsoft.com/office/drawing/2010/main" val="0"/>
                </a:ext>
              </a:extLst>
            </a:blip>
            <a:stretch>
              <a:fillRect/>
            </a:stretch>
          </a:blipFill>
        </p:spPr>
        <p:txBody>
          <a:bodyPr/>
          <a:lstStyle>
            <a:lvl1pPr marL="0" indent="0">
              <a:buFontTx/>
              <a:buNone/>
              <a:defRPr/>
            </a:lvl1pPr>
          </a:lstStyle>
          <a:p>
            <a:r>
              <a:rPr lang="en-US" dirty="0"/>
              <a:t> </a:t>
            </a:r>
          </a:p>
        </p:txBody>
      </p:sp>
    </p:spTree>
    <p:extLst>
      <p:ext uri="{BB962C8B-B14F-4D97-AF65-F5344CB8AC3E}">
        <p14:creationId xmlns:p14="http://schemas.microsoft.com/office/powerpoint/2010/main" val="667193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Lft Color Block">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058032" y="365125"/>
            <a:ext cx="6295768" cy="581183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0" y="0"/>
            <a:ext cx="46049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3200400" cy="1325563"/>
          </a:xfrm>
        </p:spPr>
        <p:txBody>
          <a:bodyPr anchor="t">
            <a:normAutofit/>
          </a:bodyPr>
          <a:lstStyle>
            <a:lvl1pPr>
              <a:defRPr sz="3200">
                <a:solidFill>
                  <a:schemeClr val="bg1"/>
                </a:solidFill>
              </a:defRPr>
            </a:lvl1pPr>
          </a:lstStyle>
          <a:p>
            <a:r>
              <a:rPr lang="en-US" dirty="0"/>
              <a:t>CLICK TO EDIT TITLE</a:t>
            </a:r>
          </a:p>
        </p:txBody>
      </p:sp>
    </p:spTree>
    <p:extLst>
      <p:ext uri="{BB962C8B-B14F-4D97-AF65-F5344CB8AC3E}">
        <p14:creationId xmlns:p14="http://schemas.microsoft.com/office/powerpoint/2010/main" val="341903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Rt Imag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6295768" cy="1325563"/>
          </a:xfrm>
        </p:spPr>
        <p:txBody>
          <a:bodyPr>
            <a:normAutofit/>
          </a:bodyPr>
          <a:lstStyle>
            <a:lvl1pPr>
              <a:defRPr sz="3200"/>
            </a:lvl1pPr>
          </a:lstStyle>
          <a:p>
            <a:r>
              <a:rPr lang="en-US" dirty="0"/>
              <a:t>CLICK TO EDIT TITLE</a:t>
            </a:r>
          </a:p>
        </p:txBody>
      </p:sp>
      <p:sp>
        <p:nvSpPr>
          <p:cNvPr id="4" name="Content Placeholder 3"/>
          <p:cNvSpPr>
            <a:spLocks noGrp="1"/>
          </p:cNvSpPr>
          <p:nvPr>
            <p:ph sz="half" idx="2"/>
          </p:nvPr>
        </p:nvSpPr>
        <p:spPr>
          <a:xfrm>
            <a:off x="838200" y="1966913"/>
            <a:ext cx="6295768"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0" y="1828800"/>
            <a:ext cx="758704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9"/>
          <p:cNvSpPr>
            <a:spLocks noGrp="1"/>
          </p:cNvSpPr>
          <p:nvPr>
            <p:ph type="pic" sz="quarter" idx="13" hasCustomPrompt="1"/>
          </p:nvPr>
        </p:nvSpPr>
        <p:spPr>
          <a:xfrm>
            <a:off x="7587049" y="0"/>
            <a:ext cx="4605338" cy="6858000"/>
          </a:xfrm>
          <a:blipFill>
            <a:blip r:embed="rId2" cstate="email">
              <a:extLst>
                <a:ext uri="{28A0092B-C50C-407E-A947-70E740481C1C}">
                  <a14:useLocalDpi xmlns:a14="http://schemas.microsoft.com/office/drawing/2010/main" val="0"/>
                </a:ext>
              </a:extLst>
            </a:blip>
            <a:stretch>
              <a:fillRect/>
            </a:stretch>
          </a:blipFill>
        </p:spPr>
        <p:txBody>
          <a:bodyPr/>
          <a:lstStyle>
            <a:lvl1pPr marL="0" indent="0">
              <a:buFontTx/>
              <a:buNone/>
              <a:defRPr/>
            </a:lvl1pPr>
          </a:lstStyle>
          <a:p>
            <a:r>
              <a:rPr lang="en-US" dirty="0"/>
              <a:t> </a:t>
            </a:r>
          </a:p>
        </p:txBody>
      </p:sp>
    </p:spTree>
    <p:extLst>
      <p:ext uri="{BB962C8B-B14F-4D97-AF65-F5344CB8AC3E}">
        <p14:creationId xmlns:p14="http://schemas.microsoft.com/office/powerpoint/2010/main" val="60422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a:t>
            </a:r>
          </a:p>
        </p:txBody>
      </p:sp>
      <p:sp>
        <p:nvSpPr>
          <p:cNvPr id="3" name="Text Placeholder 2"/>
          <p:cNvSpPr>
            <a:spLocks noGrp="1"/>
          </p:cNvSpPr>
          <p:nvPr>
            <p:ph type="body" idx="1"/>
          </p:nvPr>
        </p:nvSpPr>
        <p:spPr>
          <a:xfrm>
            <a:off x="838200" y="2067697"/>
            <a:ext cx="10515600" cy="410926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72B2-D9CF-462E-87A7-CF6315382B94}" type="slidenum">
              <a:rPr lang="en-US" smtClean="0"/>
              <a:t>‹#›</a:t>
            </a:fld>
            <a:endParaRPr lang="en-US" dirty="0"/>
          </a:p>
        </p:txBody>
      </p:sp>
    </p:spTree>
    <p:extLst>
      <p:ext uri="{BB962C8B-B14F-4D97-AF65-F5344CB8AC3E}">
        <p14:creationId xmlns:p14="http://schemas.microsoft.com/office/powerpoint/2010/main" val="31455815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1" r:id="rId3"/>
    <p:sldLayoutId id="2147483654" r:id="rId4"/>
    <p:sldLayoutId id="2147483650" r:id="rId5"/>
    <p:sldLayoutId id="2147483652" r:id="rId6"/>
    <p:sldLayoutId id="2147483657" r:id="rId7"/>
    <p:sldLayoutId id="2147483659" r:id="rId8"/>
    <p:sldLayoutId id="2147483658" r:id="rId9"/>
    <p:sldLayoutId id="2147483663" r:id="rId10"/>
    <p:sldLayoutId id="2147483666" r:id="rId11"/>
    <p:sldLayoutId id="2147483662" r:id="rId12"/>
    <p:sldLayoutId id="2147483664" r:id="rId13"/>
    <p:sldLayoutId id="2147483665" r:id="rId14"/>
    <p:sldLayoutId id="2147483667" r:id="rId15"/>
    <p:sldLayoutId id="2147483670" r:id="rId16"/>
    <p:sldLayoutId id="2147483671" r:id="rId17"/>
    <p:sldLayoutId id="2147483655" r:id="rId18"/>
    <p:sldLayoutId id="214748366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73.emf"/></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image" Target="../media/image66.emf"/></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PopulationSim</a:t>
            </a:r>
            <a:r>
              <a:rPr lang="en-US" dirty="0"/>
              <a:t> Training 1</a:t>
            </a:r>
          </a:p>
        </p:txBody>
      </p:sp>
      <p:sp>
        <p:nvSpPr>
          <p:cNvPr id="4" name="TextBox 3">
            <a:extLst>
              <a:ext uri="{FF2B5EF4-FFF2-40B4-BE49-F238E27FC236}">
                <a16:creationId xmlns:a16="http://schemas.microsoft.com/office/drawing/2014/main" id="{7A9F5BF4-45DD-4AAF-3ED0-AEB1C91FC840}"/>
              </a:ext>
            </a:extLst>
          </p:cNvPr>
          <p:cNvSpPr txBox="1"/>
          <p:nvPr/>
        </p:nvSpPr>
        <p:spPr>
          <a:xfrm>
            <a:off x="4647094" y="3664553"/>
            <a:ext cx="2897811" cy="461665"/>
          </a:xfrm>
          <a:prstGeom prst="rect">
            <a:avLst/>
          </a:prstGeom>
          <a:noFill/>
        </p:spPr>
        <p:txBody>
          <a:bodyPr wrap="square" rtlCol="0">
            <a:spAutoFit/>
          </a:bodyPr>
          <a:lstStyle/>
          <a:p>
            <a:r>
              <a:rPr lang="en-US" sz="2400" dirty="0"/>
              <a:t>December 5</a:t>
            </a:r>
            <a:r>
              <a:rPr lang="en-US" sz="2400" baseline="30000" dirty="0"/>
              <a:t>th</a:t>
            </a:r>
            <a:r>
              <a:rPr lang="en-US" sz="2400" dirty="0"/>
              <a:t>, 2023</a:t>
            </a:r>
          </a:p>
        </p:txBody>
      </p:sp>
      <p:sp>
        <p:nvSpPr>
          <p:cNvPr id="5" name="TextBox 4">
            <a:extLst>
              <a:ext uri="{FF2B5EF4-FFF2-40B4-BE49-F238E27FC236}">
                <a16:creationId xmlns:a16="http://schemas.microsoft.com/office/drawing/2014/main" id="{C50EB361-190B-0A33-AD7C-8E183DD0B107}"/>
              </a:ext>
            </a:extLst>
          </p:cNvPr>
          <p:cNvSpPr txBox="1"/>
          <p:nvPr/>
        </p:nvSpPr>
        <p:spPr>
          <a:xfrm>
            <a:off x="3888139" y="4487398"/>
            <a:ext cx="4415720" cy="461665"/>
          </a:xfrm>
          <a:prstGeom prst="rect">
            <a:avLst/>
          </a:prstGeom>
          <a:noFill/>
        </p:spPr>
        <p:txBody>
          <a:bodyPr wrap="square" rtlCol="0">
            <a:spAutoFit/>
          </a:bodyPr>
          <a:lstStyle/>
          <a:p>
            <a:r>
              <a:rPr lang="en-US" sz="2400" dirty="0"/>
              <a:t>Kaelem Mohabir, Alex Bettinardi</a:t>
            </a:r>
          </a:p>
        </p:txBody>
      </p:sp>
    </p:spTree>
    <p:extLst>
      <p:ext uri="{BB962C8B-B14F-4D97-AF65-F5344CB8AC3E}">
        <p14:creationId xmlns:p14="http://schemas.microsoft.com/office/powerpoint/2010/main" val="2771676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2020 Decennial Variables</a:t>
            </a:r>
          </a:p>
        </p:txBody>
      </p:sp>
      <p:graphicFrame>
        <p:nvGraphicFramePr>
          <p:cNvPr id="18" name="Object 17">
            <a:extLst>
              <a:ext uri="{FF2B5EF4-FFF2-40B4-BE49-F238E27FC236}">
                <a16:creationId xmlns:a16="http://schemas.microsoft.com/office/drawing/2014/main" id="{8817D742-74D6-46E5-1DE3-1432388F658C}"/>
              </a:ext>
            </a:extLst>
          </p:cNvPr>
          <p:cNvGraphicFramePr>
            <a:graphicFrameLocks noChangeAspect="1"/>
          </p:cNvGraphicFramePr>
          <p:nvPr>
            <p:extLst>
              <p:ext uri="{D42A27DB-BD31-4B8C-83A1-F6EECF244321}">
                <p14:modId xmlns:p14="http://schemas.microsoft.com/office/powerpoint/2010/main" val="2830469210"/>
              </p:ext>
            </p:extLst>
          </p:nvPr>
        </p:nvGraphicFramePr>
        <p:xfrm>
          <a:off x="5495364" y="7253555"/>
          <a:ext cx="6598211" cy="5324208"/>
        </p:xfrm>
        <a:graphic>
          <a:graphicData uri="http://schemas.openxmlformats.org/presentationml/2006/ole">
            <mc:AlternateContent xmlns:mc="http://schemas.openxmlformats.org/markup-compatibility/2006">
              <mc:Choice xmlns:v="urn:schemas-microsoft-com:vml" Requires="v">
                <p:oleObj name="Worksheet" r:id="rId3" imgW="14649465" imgH="11820525" progId="Excel.Sheet.12">
                  <p:embed/>
                </p:oleObj>
              </mc:Choice>
              <mc:Fallback>
                <p:oleObj name="Worksheet" r:id="rId3" imgW="14649465" imgH="11820525" progId="Excel.Sheet.12">
                  <p:embed/>
                  <p:pic>
                    <p:nvPicPr>
                      <p:cNvPr id="18" name="Object 17">
                        <a:extLst>
                          <a:ext uri="{FF2B5EF4-FFF2-40B4-BE49-F238E27FC236}">
                            <a16:creationId xmlns:a16="http://schemas.microsoft.com/office/drawing/2014/main" id="{8817D742-74D6-46E5-1DE3-1432388F658C}"/>
                          </a:ext>
                        </a:extLst>
                      </p:cNvPr>
                      <p:cNvPicPr/>
                      <p:nvPr/>
                    </p:nvPicPr>
                    <p:blipFill>
                      <a:blip r:embed="rId4"/>
                      <a:stretch>
                        <a:fillRect/>
                      </a:stretch>
                    </p:blipFill>
                    <p:spPr>
                      <a:xfrm>
                        <a:off x="5495364" y="7253555"/>
                        <a:ext cx="6598211" cy="5324208"/>
                      </a:xfrm>
                      <a:prstGeom prst="rect">
                        <a:avLst/>
                      </a:prstGeom>
                    </p:spPr>
                  </p:pic>
                </p:oleObj>
              </mc:Fallback>
            </mc:AlternateContent>
          </a:graphicData>
        </a:graphic>
      </p:graphicFrame>
      <p:pic>
        <p:nvPicPr>
          <p:cNvPr id="26" name="Content Placeholder 25">
            <a:extLst>
              <a:ext uri="{FF2B5EF4-FFF2-40B4-BE49-F238E27FC236}">
                <a16:creationId xmlns:a16="http://schemas.microsoft.com/office/drawing/2014/main" id="{71034434-39E9-F3C4-94FC-300DA0A9B9CD}"/>
              </a:ext>
            </a:extLst>
          </p:cNvPr>
          <p:cNvPicPr>
            <a:picLocks noGrp="1" noChangeAspect="1"/>
          </p:cNvPicPr>
          <p:nvPr>
            <p:ph idx="1"/>
          </p:nvPr>
        </p:nvPicPr>
        <p:blipFill rotWithShape="1">
          <a:blip r:embed="rId5"/>
          <a:srcRect r="-295" b="1010"/>
          <a:stretch/>
        </p:blipFill>
        <p:spPr>
          <a:xfrm>
            <a:off x="2170018" y="2307138"/>
            <a:ext cx="7851964" cy="3731040"/>
          </a:xfrm>
        </p:spPr>
      </p:pic>
      <p:sp>
        <p:nvSpPr>
          <p:cNvPr id="27" name="TextBox 26">
            <a:extLst>
              <a:ext uri="{FF2B5EF4-FFF2-40B4-BE49-F238E27FC236}">
                <a16:creationId xmlns:a16="http://schemas.microsoft.com/office/drawing/2014/main" id="{BF43D454-510E-6B89-B559-82748B8C7179}"/>
              </a:ext>
            </a:extLst>
          </p:cNvPr>
          <p:cNvSpPr txBox="1"/>
          <p:nvPr/>
        </p:nvSpPr>
        <p:spPr>
          <a:xfrm>
            <a:off x="4306407" y="1937806"/>
            <a:ext cx="3579185" cy="369332"/>
          </a:xfrm>
          <a:prstGeom prst="rect">
            <a:avLst/>
          </a:prstGeom>
          <a:noFill/>
        </p:spPr>
        <p:txBody>
          <a:bodyPr wrap="none" rtlCol="0">
            <a:spAutoFit/>
          </a:bodyPr>
          <a:lstStyle/>
          <a:p>
            <a:r>
              <a:rPr lang="en-US" dirty="0"/>
              <a:t>All 2020 Decennial Variables (301)</a:t>
            </a:r>
          </a:p>
        </p:txBody>
      </p:sp>
    </p:spTree>
    <p:extLst>
      <p:ext uri="{BB962C8B-B14F-4D97-AF65-F5344CB8AC3E}">
        <p14:creationId xmlns:p14="http://schemas.microsoft.com/office/powerpoint/2010/main" val="2263793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Decennial Variables </a:t>
            </a:r>
          </a:p>
        </p:txBody>
      </p:sp>
      <p:pic>
        <p:nvPicPr>
          <p:cNvPr id="11" name="Picture 10">
            <a:extLst>
              <a:ext uri="{FF2B5EF4-FFF2-40B4-BE49-F238E27FC236}">
                <a16:creationId xmlns:a16="http://schemas.microsoft.com/office/drawing/2014/main" id="{4378ABFA-D102-EF86-2182-9E01927BF430}"/>
              </a:ext>
            </a:extLst>
          </p:cNvPr>
          <p:cNvPicPr>
            <a:picLocks noChangeAspect="1"/>
          </p:cNvPicPr>
          <p:nvPr/>
        </p:nvPicPr>
        <p:blipFill rotWithShape="1">
          <a:blip r:embed="rId3"/>
          <a:srcRect l="-1835" t="54042"/>
          <a:stretch/>
        </p:blipFill>
        <p:spPr>
          <a:xfrm>
            <a:off x="522158" y="2527034"/>
            <a:ext cx="4072847" cy="1581400"/>
          </a:xfrm>
          <a:prstGeom prst="rect">
            <a:avLst/>
          </a:prstGeom>
        </p:spPr>
      </p:pic>
      <p:pic>
        <p:nvPicPr>
          <p:cNvPr id="17" name="Picture 16">
            <a:extLst>
              <a:ext uri="{FF2B5EF4-FFF2-40B4-BE49-F238E27FC236}">
                <a16:creationId xmlns:a16="http://schemas.microsoft.com/office/drawing/2014/main" id="{659A29F8-767B-49B1-1243-55163557087C}"/>
              </a:ext>
            </a:extLst>
          </p:cNvPr>
          <p:cNvPicPr>
            <a:picLocks noChangeAspect="1"/>
          </p:cNvPicPr>
          <p:nvPr/>
        </p:nvPicPr>
        <p:blipFill>
          <a:blip r:embed="rId4"/>
          <a:stretch>
            <a:fillRect/>
          </a:stretch>
        </p:blipFill>
        <p:spPr>
          <a:xfrm>
            <a:off x="4965150" y="2527034"/>
            <a:ext cx="6986000" cy="3269751"/>
          </a:xfrm>
          <a:prstGeom prst="rect">
            <a:avLst/>
          </a:prstGeom>
        </p:spPr>
      </p:pic>
      <p:sp>
        <p:nvSpPr>
          <p:cNvPr id="18" name="TextBox 17">
            <a:extLst>
              <a:ext uri="{FF2B5EF4-FFF2-40B4-BE49-F238E27FC236}">
                <a16:creationId xmlns:a16="http://schemas.microsoft.com/office/drawing/2014/main" id="{50663C29-67C8-E173-303E-F35D8393E28F}"/>
              </a:ext>
            </a:extLst>
          </p:cNvPr>
          <p:cNvSpPr txBox="1"/>
          <p:nvPr/>
        </p:nvSpPr>
        <p:spPr>
          <a:xfrm>
            <a:off x="1192149" y="2203869"/>
            <a:ext cx="2732864" cy="369332"/>
          </a:xfrm>
          <a:prstGeom prst="rect">
            <a:avLst/>
          </a:prstGeom>
          <a:noFill/>
        </p:spPr>
        <p:txBody>
          <a:bodyPr wrap="none" rtlCol="0">
            <a:spAutoFit/>
          </a:bodyPr>
          <a:lstStyle/>
          <a:p>
            <a:r>
              <a:rPr lang="en-US" dirty="0"/>
              <a:t>Selected variables CSV (5)</a:t>
            </a:r>
          </a:p>
        </p:txBody>
      </p:sp>
      <p:sp>
        <p:nvSpPr>
          <p:cNvPr id="19" name="TextBox 18">
            <a:extLst>
              <a:ext uri="{FF2B5EF4-FFF2-40B4-BE49-F238E27FC236}">
                <a16:creationId xmlns:a16="http://schemas.microsoft.com/office/drawing/2014/main" id="{1BD29D07-9E5B-67F8-EB21-579C3094974F}"/>
              </a:ext>
            </a:extLst>
          </p:cNvPr>
          <p:cNvSpPr txBox="1"/>
          <p:nvPr/>
        </p:nvSpPr>
        <p:spPr>
          <a:xfrm>
            <a:off x="6653159" y="2203869"/>
            <a:ext cx="4082592" cy="646331"/>
          </a:xfrm>
          <a:prstGeom prst="rect">
            <a:avLst/>
          </a:prstGeom>
          <a:noFill/>
        </p:spPr>
        <p:txBody>
          <a:bodyPr wrap="none" rtlCol="0">
            <a:spAutoFit/>
          </a:bodyPr>
          <a:lstStyle/>
          <a:p>
            <a:r>
              <a:rPr lang="en-US" dirty="0"/>
              <a:t>Script to pull data for selected variables</a:t>
            </a:r>
          </a:p>
          <a:p>
            <a:endParaRPr lang="en-US" dirty="0"/>
          </a:p>
        </p:txBody>
      </p:sp>
    </p:spTree>
    <p:extLst>
      <p:ext uri="{BB962C8B-B14F-4D97-AF65-F5344CB8AC3E}">
        <p14:creationId xmlns:p14="http://schemas.microsoft.com/office/powerpoint/2010/main" val="154140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Decennial Data</a:t>
            </a:r>
          </a:p>
        </p:txBody>
      </p:sp>
      <p:pic>
        <p:nvPicPr>
          <p:cNvPr id="5" name="Content Placeholder 4">
            <a:extLst>
              <a:ext uri="{FF2B5EF4-FFF2-40B4-BE49-F238E27FC236}">
                <a16:creationId xmlns:a16="http://schemas.microsoft.com/office/drawing/2014/main" id="{6670516C-1612-EDC7-0F72-F54A35C8341B}"/>
              </a:ext>
            </a:extLst>
          </p:cNvPr>
          <p:cNvPicPr>
            <a:picLocks noGrp="1" noChangeAspect="1"/>
          </p:cNvPicPr>
          <p:nvPr>
            <p:ph idx="1"/>
          </p:nvPr>
        </p:nvPicPr>
        <p:blipFill>
          <a:blip r:embed="rId3"/>
          <a:stretch>
            <a:fillRect/>
          </a:stretch>
        </p:blipFill>
        <p:spPr>
          <a:xfrm>
            <a:off x="3167367" y="2169668"/>
            <a:ext cx="5857265" cy="4606139"/>
          </a:xfrm>
        </p:spPr>
      </p:pic>
      <p:sp>
        <p:nvSpPr>
          <p:cNvPr id="6" name="TextBox 5">
            <a:extLst>
              <a:ext uri="{FF2B5EF4-FFF2-40B4-BE49-F238E27FC236}">
                <a16:creationId xmlns:a16="http://schemas.microsoft.com/office/drawing/2014/main" id="{031DCB0E-EC51-7DD2-183E-8D03A9DCF410}"/>
              </a:ext>
            </a:extLst>
          </p:cNvPr>
          <p:cNvSpPr txBox="1"/>
          <p:nvPr/>
        </p:nvSpPr>
        <p:spPr>
          <a:xfrm>
            <a:off x="2922790" y="1846502"/>
            <a:ext cx="6346417" cy="646331"/>
          </a:xfrm>
          <a:prstGeom prst="rect">
            <a:avLst/>
          </a:prstGeom>
          <a:noFill/>
        </p:spPr>
        <p:txBody>
          <a:bodyPr wrap="none" rtlCol="0">
            <a:spAutoFit/>
          </a:bodyPr>
          <a:lstStyle/>
          <a:p>
            <a:r>
              <a:rPr lang="en-US" dirty="0"/>
              <a:t>2020 Decennial data by block group for specified variables CSV</a:t>
            </a:r>
          </a:p>
          <a:p>
            <a:r>
              <a:rPr lang="en-US" dirty="0"/>
              <a:t> </a:t>
            </a:r>
          </a:p>
        </p:txBody>
      </p:sp>
    </p:spTree>
    <p:extLst>
      <p:ext uri="{BB962C8B-B14F-4D97-AF65-F5344CB8AC3E}">
        <p14:creationId xmlns:p14="http://schemas.microsoft.com/office/powerpoint/2010/main" val="1417989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2021 ACS 5 Variables </a:t>
            </a:r>
          </a:p>
        </p:txBody>
      </p:sp>
      <p:pic>
        <p:nvPicPr>
          <p:cNvPr id="5" name="Content Placeholder 4">
            <a:extLst>
              <a:ext uri="{FF2B5EF4-FFF2-40B4-BE49-F238E27FC236}">
                <a16:creationId xmlns:a16="http://schemas.microsoft.com/office/drawing/2014/main" id="{C9FE1DB2-9C68-B1F7-360D-A29211E69061}"/>
              </a:ext>
            </a:extLst>
          </p:cNvPr>
          <p:cNvPicPr>
            <a:picLocks noGrp="1" noChangeAspect="1"/>
          </p:cNvPicPr>
          <p:nvPr>
            <p:ph idx="1"/>
          </p:nvPr>
        </p:nvPicPr>
        <p:blipFill rotWithShape="1">
          <a:blip r:embed="rId3"/>
          <a:srcRect r="5334"/>
          <a:stretch/>
        </p:blipFill>
        <p:spPr>
          <a:xfrm>
            <a:off x="269393" y="2648716"/>
            <a:ext cx="6157352" cy="2477820"/>
          </a:xfrm>
        </p:spPr>
      </p:pic>
      <p:pic>
        <p:nvPicPr>
          <p:cNvPr id="7" name="Picture 6">
            <a:extLst>
              <a:ext uri="{FF2B5EF4-FFF2-40B4-BE49-F238E27FC236}">
                <a16:creationId xmlns:a16="http://schemas.microsoft.com/office/drawing/2014/main" id="{A36B9FFE-F201-E366-71E2-337A9617744F}"/>
              </a:ext>
            </a:extLst>
          </p:cNvPr>
          <p:cNvPicPr>
            <a:picLocks noChangeAspect="1"/>
          </p:cNvPicPr>
          <p:nvPr/>
        </p:nvPicPr>
        <p:blipFill>
          <a:blip r:embed="rId4"/>
          <a:stretch>
            <a:fillRect/>
          </a:stretch>
        </p:blipFill>
        <p:spPr>
          <a:xfrm>
            <a:off x="6754212" y="2648716"/>
            <a:ext cx="5168395" cy="3433887"/>
          </a:xfrm>
          <a:prstGeom prst="rect">
            <a:avLst/>
          </a:prstGeom>
        </p:spPr>
      </p:pic>
      <p:sp>
        <p:nvSpPr>
          <p:cNvPr id="8" name="TextBox 7">
            <a:extLst>
              <a:ext uri="{FF2B5EF4-FFF2-40B4-BE49-F238E27FC236}">
                <a16:creationId xmlns:a16="http://schemas.microsoft.com/office/drawing/2014/main" id="{C8FBC8FE-F5B1-099C-3FF2-5876C1F44C20}"/>
              </a:ext>
            </a:extLst>
          </p:cNvPr>
          <p:cNvSpPr txBox="1"/>
          <p:nvPr/>
        </p:nvSpPr>
        <p:spPr>
          <a:xfrm>
            <a:off x="1337134" y="2279384"/>
            <a:ext cx="4021870" cy="369332"/>
          </a:xfrm>
          <a:prstGeom prst="rect">
            <a:avLst/>
          </a:prstGeom>
          <a:noFill/>
        </p:spPr>
        <p:txBody>
          <a:bodyPr wrap="none" rtlCol="0">
            <a:spAutoFit/>
          </a:bodyPr>
          <a:lstStyle/>
          <a:p>
            <a:r>
              <a:rPr lang="en-US" dirty="0"/>
              <a:t>Script to pull all variables in 2021 ACS5</a:t>
            </a:r>
          </a:p>
        </p:txBody>
      </p:sp>
      <p:sp>
        <p:nvSpPr>
          <p:cNvPr id="9" name="TextBox 8">
            <a:extLst>
              <a:ext uri="{FF2B5EF4-FFF2-40B4-BE49-F238E27FC236}">
                <a16:creationId xmlns:a16="http://schemas.microsoft.com/office/drawing/2014/main" id="{FC27A5A5-6D4C-8248-C18A-D77F479EF677}"/>
              </a:ext>
            </a:extLst>
          </p:cNvPr>
          <p:cNvSpPr txBox="1"/>
          <p:nvPr/>
        </p:nvSpPr>
        <p:spPr>
          <a:xfrm>
            <a:off x="7139698" y="2279384"/>
            <a:ext cx="4455130" cy="369332"/>
          </a:xfrm>
          <a:prstGeom prst="rect">
            <a:avLst/>
          </a:prstGeom>
          <a:noFill/>
        </p:spPr>
        <p:txBody>
          <a:bodyPr wrap="none" rtlCol="0">
            <a:spAutoFit/>
          </a:bodyPr>
          <a:lstStyle/>
          <a:p>
            <a:r>
              <a:rPr lang="en-US" dirty="0"/>
              <a:t>Output CSV with all ACS5 variables (27,886)</a:t>
            </a:r>
          </a:p>
        </p:txBody>
      </p:sp>
    </p:spTree>
    <p:extLst>
      <p:ext uri="{BB962C8B-B14F-4D97-AF65-F5344CB8AC3E}">
        <p14:creationId xmlns:p14="http://schemas.microsoft.com/office/powerpoint/2010/main" val="2274367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E0B84-ACF3-EB9B-EE62-1BCB9AECEFBB}"/>
              </a:ext>
            </a:extLst>
          </p:cNvPr>
          <p:cNvSpPr>
            <a:spLocks noGrp="1"/>
          </p:cNvSpPr>
          <p:nvPr>
            <p:ph type="title"/>
          </p:nvPr>
        </p:nvSpPr>
        <p:spPr>
          <a:xfrm>
            <a:off x="447471" y="248392"/>
            <a:ext cx="3988341" cy="1325563"/>
          </a:xfrm>
        </p:spPr>
        <p:txBody>
          <a:bodyPr>
            <a:normAutofit fontScale="90000"/>
          </a:bodyPr>
          <a:lstStyle/>
          <a:p>
            <a:r>
              <a:rPr lang="en-US" dirty="0"/>
              <a:t>ACS5</a:t>
            </a:r>
            <a:br>
              <a:rPr lang="en-US" dirty="0"/>
            </a:br>
            <a:r>
              <a:rPr lang="en-US" dirty="0"/>
              <a:t>Table B01001</a:t>
            </a:r>
            <a:br>
              <a:rPr lang="en-US" dirty="0"/>
            </a:br>
            <a:r>
              <a:rPr lang="en-US" dirty="0"/>
              <a:t>Sex by Age </a:t>
            </a:r>
          </a:p>
        </p:txBody>
      </p:sp>
      <p:graphicFrame>
        <p:nvGraphicFramePr>
          <p:cNvPr id="9" name="Object 8">
            <a:extLst>
              <a:ext uri="{FF2B5EF4-FFF2-40B4-BE49-F238E27FC236}">
                <a16:creationId xmlns:a16="http://schemas.microsoft.com/office/drawing/2014/main" id="{00EEFF92-8516-6A4D-27F3-E92E775427A6}"/>
              </a:ext>
            </a:extLst>
          </p:cNvPr>
          <p:cNvGraphicFramePr>
            <a:graphicFrameLocks noChangeAspect="1"/>
          </p:cNvGraphicFramePr>
          <p:nvPr/>
        </p:nvGraphicFramePr>
        <p:xfrm>
          <a:off x="5481638" y="3241675"/>
          <a:ext cx="1227137" cy="373063"/>
        </p:xfrm>
        <a:graphic>
          <a:graphicData uri="http://schemas.openxmlformats.org/presentationml/2006/ole">
            <mc:AlternateContent xmlns:mc="http://schemas.openxmlformats.org/markup-compatibility/2006">
              <mc:Choice xmlns:v="urn:schemas-microsoft-com:vml" Requires="v">
                <p:oleObj name="Worksheet" r:id="rId3" imgW="1226997" imgH="373301" progId="Excel.Sheet.12">
                  <p:embed/>
                </p:oleObj>
              </mc:Choice>
              <mc:Fallback>
                <p:oleObj name="Worksheet" r:id="rId3" imgW="1226997" imgH="373301" progId="Excel.Sheet.12">
                  <p:embed/>
                  <p:pic>
                    <p:nvPicPr>
                      <p:cNvPr id="9" name="Object 8">
                        <a:extLst>
                          <a:ext uri="{FF2B5EF4-FFF2-40B4-BE49-F238E27FC236}">
                            <a16:creationId xmlns:a16="http://schemas.microsoft.com/office/drawing/2014/main" id="{00EEFF92-8516-6A4D-27F3-E92E775427A6}"/>
                          </a:ext>
                        </a:extLst>
                      </p:cNvPr>
                      <p:cNvPicPr/>
                      <p:nvPr/>
                    </p:nvPicPr>
                    <p:blipFill>
                      <a:blip r:embed="rId4"/>
                      <a:stretch>
                        <a:fillRect/>
                      </a:stretch>
                    </p:blipFill>
                    <p:spPr>
                      <a:xfrm>
                        <a:off x="5481638" y="3241675"/>
                        <a:ext cx="1227137" cy="373063"/>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1BEC8842-EFC7-64F0-1081-0A262A65FA82}"/>
              </a:ext>
            </a:extLst>
          </p:cNvPr>
          <p:cNvSpPr>
            <a:spLocks noGrp="1"/>
          </p:cNvSpPr>
          <p:nvPr>
            <p:ph sz="half" idx="2"/>
          </p:nvPr>
        </p:nvSpPr>
        <p:spPr/>
        <p:txBody>
          <a:bodyPr/>
          <a:lstStyle/>
          <a:p>
            <a:endParaRPr lang="en-US" b="1" dirty="0"/>
          </a:p>
        </p:txBody>
      </p:sp>
      <p:graphicFrame>
        <p:nvGraphicFramePr>
          <p:cNvPr id="2" name="Table 10">
            <a:extLst>
              <a:ext uri="{FF2B5EF4-FFF2-40B4-BE49-F238E27FC236}">
                <a16:creationId xmlns:a16="http://schemas.microsoft.com/office/drawing/2014/main" id="{0C650FA2-A9BA-58CC-B989-ED93362531E9}"/>
              </a:ext>
            </a:extLst>
          </p:cNvPr>
          <p:cNvGraphicFramePr>
            <a:graphicFrameLocks/>
          </p:cNvGraphicFramePr>
          <p:nvPr>
            <p:extLst>
              <p:ext uri="{D42A27DB-BD31-4B8C-83A1-F6EECF244321}">
                <p14:modId xmlns:p14="http://schemas.microsoft.com/office/powerpoint/2010/main" val="691416318"/>
              </p:ext>
            </p:extLst>
          </p:nvPr>
        </p:nvGraphicFramePr>
        <p:xfrm>
          <a:off x="4610911" y="0"/>
          <a:ext cx="7581089" cy="6858020"/>
        </p:xfrm>
        <a:graphic>
          <a:graphicData uri="http://schemas.openxmlformats.org/drawingml/2006/table">
            <a:tbl>
              <a:tblPr firstRow="1" bandRow="1">
                <a:tableStyleId>{5940675A-B579-460E-94D1-54222C63F5DA}</a:tableStyleId>
              </a:tblPr>
              <a:tblGrid>
                <a:gridCol w="528685">
                  <a:extLst>
                    <a:ext uri="{9D8B030D-6E8A-4147-A177-3AD203B41FA5}">
                      <a16:colId xmlns:a16="http://schemas.microsoft.com/office/drawing/2014/main" val="1907784163"/>
                    </a:ext>
                  </a:extLst>
                </a:gridCol>
                <a:gridCol w="577637">
                  <a:extLst>
                    <a:ext uri="{9D8B030D-6E8A-4147-A177-3AD203B41FA5}">
                      <a16:colId xmlns:a16="http://schemas.microsoft.com/office/drawing/2014/main" val="2560897175"/>
                    </a:ext>
                  </a:extLst>
                </a:gridCol>
                <a:gridCol w="1111584">
                  <a:extLst>
                    <a:ext uri="{9D8B030D-6E8A-4147-A177-3AD203B41FA5}">
                      <a16:colId xmlns:a16="http://schemas.microsoft.com/office/drawing/2014/main" val="1744777936"/>
                    </a:ext>
                  </a:extLst>
                </a:gridCol>
                <a:gridCol w="4309353">
                  <a:extLst>
                    <a:ext uri="{9D8B030D-6E8A-4147-A177-3AD203B41FA5}">
                      <a16:colId xmlns:a16="http://schemas.microsoft.com/office/drawing/2014/main" val="699566319"/>
                    </a:ext>
                  </a:extLst>
                </a:gridCol>
                <a:gridCol w="1053830">
                  <a:extLst>
                    <a:ext uri="{9D8B030D-6E8A-4147-A177-3AD203B41FA5}">
                      <a16:colId xmlns:a16="http://schemas.microsoft.com/office/drawing/2014/main" val="2687182785"/>
                    </a:ext>
                  </a:extLst>
                </a:gridCol>
              </a:tblGrid>
              <a:tr h="131885">
                <a:tc>
                  <a:txBody>
                    <a:bodyPr/>
                    <a:lstStyle/>
                    <a:p>
                      <a:pPr algn="l" fontAlgn="ctr"/>
                      <a:r>
                        <a:rPr lang="en-US" sz="810" b="1" u="none" strike="noStrike" dirty="0">
                          <a:solidFill>
                            <a:srgbClr val="000000"/>
                          </a:solidFill>
                          <a:effectLst/>
                        </a:rPr>
                        <a:t>Table ID</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tc>
                  <a:txBody>
                    <a:bodyPr/>
                    <a:lstStyle/>
                    <a:p>
                      <a:pPr algn="l" fontAlgn="ctr"/>
                      <a:r>
                        <a:rPr lang="en-US" sz="810" b="1" u="none" strike="noStrike" dirty="0">
                          <a:solidFill>
                            <a:srgbClr val="000000"/>
                          </a:solidFill>
                          <a:effectLst/>
                        </a:rPr>
                        <a:t>Line</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tc>
                  <a:txBody>
                    <a:bodyPr/>
                    <a:lstStyle/>
                    <a:p>
                      <a:pPr algn="l" fontAlgn="ctr"/>
                      <a:r>
                        <a:rPr lang="en-US" sz="810" b="1" u="none" strike="noStrike" dirty="0">
                          <a:solidFill>
                            <a:srgbClr val="000000"/>
                          </a:solidFill>
                          <a:effectLst/>
                        </a:rPr>
                        <a:t>Unique ID</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tc>
                  <a:txBody>
                    <a:bodyPr/>
                    <a:lstStyle/>
                    <a:p>
                      <a:pPr algn="l" fontAlgn="ctr"/>
                      <a:r>
                        <a:rPr lang="en-US" sz="810" b="1" u="none" strike="noStrike" dirty="0">
                          <a:solidFill>
                            <a:srgbClr val="000000"/>
                          </a:solidFill>
                          <a:effectLst/>
                        </a:rPr>
                        <a:t>Stub</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tc>
                  <a:txBody>
                    <a:bodyPr/>
                    <a:lstStyle/>
                    <a:p>
                      <a:pPr algn="l" fontAlgn="ctr"/>
                      <a:r>
                        <a:rPr lang="en-US" sz="810" b="1" u="none" strike="noStrike" dirty="0">
                          <a:solidFill>
                            <a:srgbClr val="000000"/>
                          </a:solidFill>
                          <a:effectLst/>
                        </a:rPr>
                        <a:t>Data Release</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extLst>
                  <a:ext uri="{0D108BD9-81ED-4DB2-BD59-A6C34878D82A}">
                    <a16:rowId xmlns:a16="http://schemas.microsoft.com/office/drawing/2014/main" val="29575223"/>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 </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1" u="none" strike="noStrike" dirty="0">
                          <a:solidFill>
                            <a:srgbClr val="000000"/>
                          </a:solidFill>
                          <a:effectLst/>
                        </a:rPr>
                        <a:t>SEX BY AGE</a:t>
                      </a:r>
                      <a:endParaRPr lang="en-US" sz="810" b="1"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1,5</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230037033"/>
                  </a:ext>
                </a:extLst>
              </a:tr>
              <a:tr h="131885">
                <a:tc>
                  <a:txBody>
                    <a:bodyPr/>
                    <a:lstStyle/>
                    <a:p>
                      <a:pPr algn="l" fontAlgn="b"/>
                      <a:r>
                        <a:rPr lang="en-US" sz="810" b="0" u="none" strike="noStrike" dirty="0">
                          <a:solidFill>
                            <a:srgbClr val="000000"/>
                          </a:solidFill>
                          <a:effectLst/>
                        </a:rPr>
                        <a:t>B01001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 </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Universe:  Total population</a:t>
                      </a:r>
                      <a:endParaRPr lang="en-US" sz="810" b="0" i="1"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131885">
                <a:tc>
                  <a:txBody>
                    <a:bodyPr/>
                    <a:lstStyle/>
                    <a:p>
                      <a:pPr algn="l" fontAlgn="b"/>
                      <a:r>
                        <a:rPr lang="en-US" sz="810" b="0" u="none" strike="noStrike" dirty="0">
                          <a:solidFill>
                            <a:srgbClr val="000000"/>
                          </a:solidFill>
                          <a:effectLst/>
                        </a:rPr>
                        <a:t>B01001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Total:</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r h="131885">
                <a:tc>
                  <a:txBody>
                    <a:bodyPr/>
                    <a:lstStyle/>
                    <a:p>
                      <a:pPr algn="l" fontAlgn="b"/>
                      <a:r>
                        <a:rPr lang="en-US" sz="810" b="0" u="none" strike="noStrike" dirty="0">
                          <a:solidFill>
                            <a:srgbClr val="000000"/>
                          </a:solidFill>
                          <a:effectLst/>
                        </a:rPr>
                        <a:t>B01001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1" u="none" strike="noStrike" dirty="0">
                          <a:solidFill>
                            <a:srgbClr val="000000"/>
                          </a:solidFill>
                          <a:effectLst/>
                        </a:rPr>
                        <a:t>Male:</a:t>
                      </a:r>
                      <a:endParaRPr lang="en-US" sz="810" b="1" i="0" u="none" strike="noStrike" dirty="0">
                        <a:solidFill>
                          <a:srgbClr val="000000"/>
                        </a:solidFill>
                        <a:effectLst/>
                        <a:latin typeface="Calibri" panose="020F0502020204030204" pitchFamily="34" charset="0"/>
                      </a:endParaRPr>
                    </a:p>
                  </a:txBody>
                  <a:tcPr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092722999"/>
                  </a:ext>
                </a:extLst>
              </a:tr>
              <a:tr h="131885">
                <a:tc>
                  <a:txBody>
                    <a:bodyPr/>
                    <a:lstStyle/>
                    <a:p>
                      <a:pPr algn="l" fontAlgn="b"/>
                      <a:r>
                        <a:rPr lang="en-US" sz="810" b="0" u="none" strike="noStrike" dirty="0">
                          <a:solidFill>
                            <a:srgbClr val="000000"/>
                          </a:solidFill>
                          <a:effectLst/>
                        </a:rPr>
                        <a:t>B01001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Under 5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79006913"/>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B01001_004</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5 to 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8423888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B01001_005</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10 to 14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1988185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15 to 17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595799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B01001_007</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18 and 19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71517828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B01001_008</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20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3822929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21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534791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B01001_010</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22 to 24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0175730"/>
                  </a:ext>
                </a:extLst>
              </a:tr>
              <a:tr h="131885">
                <a:tc>
                  <a:txBody>
                    <a:bodyPr/>
                    <a:lstStyle/>
                    <a:p>
                      <a:pPr algn="l" fontAlgn="ctr"/>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l" fontAlgn="b"/>
                      <a:r>
                        <a:rPr lang="en-US" sz="810" b="0" u="none" strike="noStrike">
                          <a:solidFill>
                            <a:srgbClr val="000000"/>
                          </a:solidFill>
                          <a:effectLst/>
                        </a:rPr>
                        <a:t>11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25 to 29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6257247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B01001_012</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30 to 34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2207071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35 to 39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0523645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B01001_014</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40 to 44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77369837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45 to 49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6900477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50 to 54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53291773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55 to 59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64648856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18</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60 and 61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777839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62 to 64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55375237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20</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65 and 66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6868416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B01001_021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67 to 69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57868884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70 to 74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97990999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75 to 79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200583755"/>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24</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80 to 84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80858169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85 years and over</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58335589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1" u="none" strike="noStrike" dirty="0">
                          <a:solidFill>
                            <a:srgbClr val="000000"/>
                          </a:solidFill>
                          <a:effectLst/>
                        </a:rPr>
                        <a:t>Female:</a:t>
                      </a:r>
                      <a:endParaRPr lang="en-US" sz="810" b="1" i="0" u="none" strike="noStrike" dirty="0">
                        <a:solidFill>
                          <a:srgbClr val="000000"/>
                        </a:solidFill>
                        <a:effectLst/>
                        <a:latin typeface="Calibri" panose="020F0502020204030204" pitchFamily="34" charset="0"/>
                      </a:endParaRPr>
                    </a:p>
                  </a:txBody>
                  <a:tcPr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03220259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Under 5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529847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 to 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25776949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10 to 14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50368397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15 to 17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04988961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18 and 19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1449727"/>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20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35232981"/>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21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44885917"/>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22 to 24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86514473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25 to 29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896613550"/>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30 to 34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209457957"/>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35 to 39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68502975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40 to 44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7083505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45 to 49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4951568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50 to 54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990033463"/>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55 to 59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29458457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60 and 61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5580970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62 to 64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880040490"/>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65 and 66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49414737"/>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67 to 69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758424420"/>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70 to 74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53836977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75 to 79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33500281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80 to 84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754677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B01001_049</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85 years and over</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08921622"/>
                  </a:ext>
                </a:extLst>
              </a:tr>
            </a:tbl>
          </a:graphicData>
        </a:graphic>
      </p:graphicFrame>
    </p:spTree>
    <p:extLst>
      <p:ext uri="{BB962C8B-B14F-4D97-AF65-F5344CB8AC3E}">
        <p14:creationId xmlns:p14="http://schemas.microsoft.com/office/powerpoint/2010/main" val="2032802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E0B84-ACF3-EB9B-EE62-1BCB9AECEFBB}"/>
              </a:ext>
            </a:extLst>
          </p:cNvPr>
          <p:cNvSpPr>
            <a:spLocks noGrp="1"/>
          </p:cNvSpPr>
          <p:nvPr>
            <p:ph type="title"/>
          </p:nvPr>
        </p:nvSpPr>
        <p:spPr>
          <a:xfrm>
            <a:off x="418288" y="248392"/>
            <a:ext cx="3988341" cy="1755506"/>
          </a:xfrm>
        </p:spPr>
        <p:txBody>
          <a:bodyPr>
            <a:normAutofit fontScale="90000"/>
          </a:bodyPr>
          <a:lstStyle/>
          <a:p>
            <a:r>
              <a:rPr lang="en-US" dirty="0"/>
              <a:t>ACS5</a:t>
            </a:r>
            <a:br>
              <a:rPr lang="en-US" dirty="0"/>
            </a:br>
            <a:r>
              <a:rPr lang="en-US" dirty="0"/>
              <a:t>Table B11016</a:t>
            </a:r>
            <a:br>
              <a:rPr lang="en-US" dirty="0"/>
            </a:br>
            <a:r>
              <a:rPr lang="en-US" dirty="0"/>
              <a:t>Household Type by Household Size</a:t>
            </a:r>
          </a:p>
        </p:txBody>
      </p:sp>
      <p:graphicFrame>
        <p:nvGraphicFramePr>
          <p:cNvPr id="10" name="Table 10">
            <a:extLst>
              <a:ext uri="{FF2B5EF4-FFF2-40B4-BE49-F238E27FC236}">
                <a16:creationId xmlns:a16="http://schemas.microsoft.com/office/drawing/2014/main" id="{7381E32B-6057-6AB6-7B4E-77CA8441B325}"/>
              </a:ext>
            </a:extLst>
          </p:cNvPr>
          <p:cNvGraphicFramePr>
            <a:graphicFrameLocks noGrp="1"/>
          </p:cNvGraphicFramePr>
          <p:nvPr>
            <p:ph sz="half" idx="2"/>
            <p:extLst>
              <p:ext uri="{D42A27DB-BD31-4B8C-83A1-F6EECF244321}">
                <p14:modId xmlns:p14="http://schemas.microsoft.com/office/powerpoint/2010/main" val="4045115596"/>
              </p:ext>
            </p:extLst>
          </p:nvPr>
        </p:nvGraphicFramePr>
        <p:xfrm>
          <a:off x="4747098" y="248392"/>
          <a:ext cx="7298987" cy="3619500"/>
        </p:xfrm>
        <a:graphic>
          <a:graphicData uri="http://schemas.openxmlformats.org/drawingml/2006/table">
            <a:tbl>
              <a:tblPr firstRow="1" bandRow="1">
                <a:tableStyleId>{5940675A-B579-460E-94D1-54222C63F5DA}</a:tableStyleId>
              </a:tblPr>
              <a:tblGrid>
                <a:gridCol w="787940">
                  <a:extLst>
                    <a:ext uri="{9D8B030D-6E8A-4147-A177-3AD203B41FA5}">
                      <a16:colId xmlns:a16="http://schemas.microsoft.com/office/drawing/2014/main" val="1907784163"/>
                    </a:ext>
                  </a:extLst>
                </a:gridCol>
                <a:gridCol w="418290">
                  <a:extLst>
                    <a:ext uri="{9D8B030D-6E8A-4147-A177-3AD203B41FA5}">
                      <a16:colId xmlns:a16="http://schemas.microsoft.com/office/drawing/2014/main" val="2560897175"/>
                    </a:ext>
                  </a:extLst>
                </a:gridCol>
                <a:gridCol w="1245140">
                  <a:extLst>
                    <a:ext uri="{9D8B030D-6E8A-4147-A177-3AD203B41FA5}">
                      <a16:colId xmlns:a16="http://schemas.microsoft.com/office/drawing/2014/main" val="1744777936"/>
                    </a:ext>
                  </a:extLst>
                </a:gridCol>
                <a:gridCol w="3833001">
                  <a:extLst>
                    <a:ext uri="{9D8B030D-6E8A-4147-A177-3AD203B41FA5}">
                      <a16:colId xmlns:a16="http://schemas.microsoft.com/office/drawing/2014/main" val="699566319"/>
                    </a:ext>
                  </a:extLst>
                </a:gridCol>
                <a:gridCol w="1014616">
                  <a:extLst>
                    <a:ext uri="{9D8B030D-6E8A-4147-A177-3AD203B41FA5}">
                      <a16:colId xmlns:a16="http://schemas.microsoft.com/office/drawing/2014/main" val="2687182785"/>
                    </a:ext>
                  </a:extLst>
                </a:gridCol>
              </a:tblGrid>
              <a:tr h="131885">
                <a:tc>
                  <a:txBody>
                    <a:bodyPr/>
                    <a:lstStyle/>
                    <a:p>
                      <a:pPr algn="l" fontAlgn="ctr"/>
                      <a:r>
                        <a:rPr lang="en-US" sz="1200" b="1" u="none" strike="noStrike" dirty="0">
                          <a:solidFill>
                            <a:srgbClr val="000000"/>
                          </a:solidFill>
                          <a:effectLst/>
                        </a:rPr>
                        <a:t>Table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Line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Unique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a:solidFill>
                            <a:srgbClr val="000000"/>
                          </a:solidFill>
                          <a:effectLst/>
                        </a:rPr>
                        <a:t>Stub</a:t>
                      </a:r>
                      <a:endParaRPr lang="en-US" sz="1200" b="1" i="0" u="none" strike="noStrike">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Data Release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extLst>
                  <a:ext uri="{0D108BD9-81ED-4DB2-BD59-A6C34878D82A}">
                    <a16:rowId xmlns:a16="http://schemas.microsoft.com/office/drawing/2014/main" val="29575223"/>
                  </a:ext>
                </a:extLst>
              </a:tr>
              <a:tr h="131885">
                <a:tc>
                  <a:txBody>
                    <a:bodyPr/>
                    <a:lstStyle/>
                    <a:p>
                      <a:pPr algn="l" fontAlgn="b"/>
                      <a:r>
                        <a:rPr lang="en-US" sz="1200" b="0" i="0" u="none" strike="noStrike" dirty="0">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1" i="0" u="none" strike="noStrike">
                          <a:solidFill>
                            <a:srgbClr val="000000"/>
                          </a:solidFill>
                          <a:effectLst/>
                          <a:latin typeface="Calibri" panose="020F0502020204030204" pitchFamily="34" charset="0"/>
                        </a:rPr>
                        <a:t>HOUSEHOLD TYPE BY HOUSEHOLD SIZE</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1,5</a:t>
                      </a:r>
                    </a:p>
                  </a:txBody>
                  <a:tcPr marL="7620" marR="7620" marT="7620" marB="0" anchor="b">
                    <a:solidFill>
                      <a:schemeClr val="bg1"/>
                    </a:solidFill>
                  </a:tcPr>
                </a:tc>
                <a:extLst>
                  <a:ext uri="{0D108BD9-81ED-4DB2-BD59-A6C34878D82A}">
                    <a16:rowId xmlns:a16="http://schemas.microsoft.com/office/drawing/2014/main" val="3230037033"/>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0" i="1" u="none" strike="noStrike">
                          <a:solidFill>
                            <a:srgbClr val="000000"/>
                          </a:solidFill>
                          <a:effectLst/>
                          <a:latin typeface="Calibri" panose="020F0502020204030204" pitchFamily="34" charset="0"/>
                        </a:rPr>
                        <a:t>Universe:  Households</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709305138"/>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B11016_001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Total:</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B11016_002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Family households:</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B11016_003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2-person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092722999"/>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3-person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79006913"/>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B11016_005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4-person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84238888"/>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B11016_006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5-person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19881858"/>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7</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B11016_007</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6-person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59579926"/>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8</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B11016_008</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7-or-more 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715178289"/>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9</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B11016_009</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Nonfamily households:</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38229292"/>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10</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B11016_010</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53479126"/>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B11016_011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2-person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0175730"/>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B11016_012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3-person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62572474"/>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B11016_013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4-person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22070716"/>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B11016_014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5-person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05236459"/>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B11016_015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6-person household</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773698379"/>
                  </a:ext>
                </a:extLst>
              </a:tr>
              <a:tr h="131885">
                <a:tc>
                  <a:txBody>
                    <a:bodyPr/>
                    <a:lstStyle/>
                    <a:p>
                      <a:pPr algn="l" fontAlgn="b"/>
                      <a:r>
                        <a:rPr lang="en-US" sz="1200" b="0" i="0" u="none" strike="noStrike">
                          <a:solidFill>
                            <a:srgbClr val="000000"/>
                          </a:solidFill>
                          <a:effectLst/>
                          <a:latin typeface="Calibri" panose="020F0502020204030204" pitchFamily="34" charset="0"/>
                        </a:rPr>
                        <a:t>B11016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B11016_016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7-or-more person household</a:t>
                      </a:r>
                    </a:p>
                  </a:txBody>
                  <a:tcPr marL="182880" marR="7620" marT="7620" marB="0" anchor="b">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08921622"/>
                  </a:ext>
                </a:extLst>
              </a:tr>
            </a:tbl>
          </a:graphicData>
        </a:graphic>
      </p:graphicFrame>
      <p:graphicFrame>
        <p:nvGraphicFramePr>
          <p:cNvPr id="11" name="Table 10">
            <a:extLst>
              <a:ext uri="{FF2B5EF4-FFF2-40B4-BE49-F238E27FC236}">
                <a16:creationId xmlns:a16="http://schemas.microsoft.com/office/drawing/2014/main" id="{66B32FC4-DC2E-417B-41D1-149F5CB10249}"/>
              </a:ext>
            </a:extLst>
          </p:cNvPr>
          <p:cNvGraphicFramePr>
            <a:graphicFrameLocks/>
          </p:cNvGraphicFramePr>
          <p:nvPr>
            <p:extLst>
              <p:ext uri="{D42A27DB-BD31-4B8C-83A1-F6EECF244321}">
                <p14:modId xmlns:p14="http://schemas.microsoft.com/office/powerpoint/2010/main" val="1231774168"/>
              </p:ext>
            </p:extLst>
          </p:nvPr>
        </p:nvGraphicFramePr>
        <p:xfrm>
          <a:off x="4747097" y="4212898"/>
          <a:ext cx="7298988" cy="2278380"/>
        </p:xfrm>
        <a:graphic>
          <a:graphicData uri="http://schemas.openxmlformats.org/drawingml/2006/table">
            <a:tbl>
              <a:tblPr firstRow="1" bandRow="1">
                <a:tableStyleId>{5940675A-B579-460E-94D1-54222C63F5DA}</a:tableStyleId>
              </a:tblPr>
              <a:tblGrid>
                <a:gridCol w="509012">
                  <a:extLst>
                    <a:ext uri="{9D8B030D-6E8A-4147-A177-3AD203B41FA5}">
                      <a16:colId xmlns:a16="http://schemas.microsoft.com/office/drawing/2014/main" val="1907784163"/>
                    </a:ext>
                  </a:extLst>
                </a:gridCol>
                <a:gridCol w="556143">
                  <a:extLst>
                    <a:ext uri="{9D8B030D-6E8A-4147-A177-3AD203B41FA5}">
                      <a16:colId xmlns:a16="http://schemas.microsoft.com/office/drawing/2014/main" val="2560897175"/>
                    </a:ext>
                  </a:extLst>
                </a:gridCol>
                <a:gridCol w="1070220">
                  <a:extLst>
                    <a:ext uri="{9D8B030D-6E8A-4147-A177-3AD203B41FA5}">
                      <a16:colId xmlns:a16="http://schemas.microsoft.com/office/drawing/2014/main" val="1744777936"/>
                    </a:ext>
                  </a:extLst>
                </a:gridCol>
                <a:gridCol w="4148997">
                  <a:extLst>
                    <a:ext uri="{9D8B030D-6E8A-4147-A177-3AD203B41FA5}">
                      <a16:colId xmlns:a16="http://schemas.microsoft.com/office/drawing/2014/main" val="699566319"/>
                    </a:ext>
                  </a:extLst>
                </a:gridCol>
                <a:gridCol w="1014616">
                  <a:extLst>
                    <a:ext uri="{9D8B030D-6E8A-4147-A177-3AD203B41FA5}">
                      <a16:colId xmlns:a16="http://schemas.microsoft.com/office/drawing/2014/main" val="2687182785"/>
                    </a:ext>
                  </a:extLst>
                </a:gridCol>
              </a:tblGrid>
              <a:tr h="130523">
                <a:tc>
                  <a:txBody>
                    <a:bodyPr/>
                    <a:lstStyle/>
                    <a:p>
                      <a:pPr algn="l" fontAlgn="ctr"/>
                      <a:r>
                        <a:rPr lang="en-US" sz="1200" b="1" u="none" strike="noStrike" dirty="0">
                          <a:solidFill>
                            <a:srgbClr val="000000"/>
                          </a:solidFill>
                          <a:effectLst/>
                        </a:rPr>
                        <a:t>Table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Line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Unique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a:solidFill>
                            <a:srgbClr val="000000"/>
                          </a:solidFill>
                          <a:effectLst/>
                        </a:rPr>
                        <a:t>Stub</a:t>
                      </a:r>
                      <a:endParaRPr lang="en-US" sz="1200" b="1" i="0" u="none" strike="noStrike">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Data Release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extLst>
                  <a:ext uri="{0D108BD9-81ED-4DB2-BD59-A6C34878D82A}">
                    <a16:rowId xmlns:a16="http://schemas.microsoft.com/office/drawing/2014/main" val="29575223"/>
                  </a:ext>
                </a:extLst>
              </a:tr>
              <a:tr h="173451">
                <a:tc>
                  <a:txBody>
                    <a:bodyPr/>
                    <a:lstStyle/>
                    <a:p>
                      <a:pPr algn="l" fontAlgn="b"/>
                      <a:r>
                        <a:rPr lang="en-US" sz="1200" b="0" i="0" u="none" strike="noStrike" dirty="0">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1" i="0" u="none" strike="noStrike">
                          <a:solidFill>
                            <a:srgbClr val="000000"/>
                          </a:solidFill>
                          <a:effectLst/>
                          <a:latin typeface="Calibri" panose="020F0502020204030204" pitchFamily="34" charset="0"/>
                        </a:rPr>
                        <a:t>VACANCY STATUS</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1,5</a:t>
                      </a:r>
                    </a:p>
                  </a:txBody>
                  <a:tcPr marL="7620" marR="7620" marT="7620" marB="0" anchor="b">
                    <a:solidFill>
                      <a:schemeClr val="bg1"/>
                    </a:solidFill>
                  </a:tcPr>
                </a:tc>
                <a:extLst>
                  <a:ext uri="{0D108BD9-81ED-4DB2-BD59-A6C34878D82A}">
                    <a16:rowId xmlns:a16="http://schemas.microsoft.com/office/drawing/2014/main" val="3230037033"/>
                  </a:ext>
                </a:extLst>
              </a:tr>
              <a:tr h="173451">
                <a:tc>
                  <a:txBody>
                    <a:bodyPr/>
                    <a:lstStyle/>
                    <a:p>
                      <a:pPr algn="l" fontAlgn="b"/>
                      <a:r>
                        <a:rPr lang="en-US" sz="12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0" i="1" u="none" strike="noStrike">
                          <a:solidFill>
                            <a:srgbClr val="000000"/>
                          </a:solidFill>
                          <a:effectLst/>
                          <a:latin typeface="Calibri" panose="020F0502020204030204" pitchFamily="34" charset="0"/>
                        </a:rPr>
                        <a:t>Universe:  Vacant housing units</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173451">
                <a:tc>
                  <a:txBody>
                    <a:bodyPr/>
                    <a:lstStyle/>
                    <a:p>
                      <a:pPr algn="l" fontAlgn="b"/>
                      <a:r>
                        <a:rPr lang="en-US" sz="12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B25004_001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Total:</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r h="173451">
                <a:tc>
                  <a:txBody>
                    <a:bodyPr/>
                    <a:lstStyle/>
                    <a:p>
                      <a:pPr algn="l" fontAlgn="b"/>
                      <a:r>
                        <a:rPr lang="en-US" sz="12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B25004_002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For rent</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092722999"/>
                  </a:ext>
                </a:extLst>
              </a:tr>
              <a:tr h="173451">
                <a:tc>
                  <a:txBody>
                    <a:bodyPr/>
                    <a:lstStyle/>
                    <a:p>
                      <a:pPr algn="l" fontAlgn="b"/>
                      <a:r>
                        <a:rPr lang="en-US" sz="12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B25004_003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Rented, not occupied</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79006913"/>
                  </a:ext>
                </a:extLst>
              </a:tr>
              <a:tr h="173451">
                <a:tc>
                  <a:txBody>
                    <a:bodyPr/>
                    <a:lstStyle/>
                    <a:p>
                      <a:pPr algn="l" fontAlgn="b"/>
                      <a:r>
                        <a:rPr lang="en-US" sz="12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B25004_004</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For sale only</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84238888"/>
                  </a:ext>
                </a:extLst>
              </a:tr>
              <a:tr h="173451">
                <a:tc>
                  <a:txBody>
                    <a:bodyPr/>
                    <a:lstStyle/>
                    <a:p>
                      <a:pPr algn="l" fontAlgn="b"/>
                      <a:r>
                        <a:rPr lang="en-US" sz="12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B25004_005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Sold, not occupied</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19881858"/>
                  </a:ext>
                </a:extLst>
              </a:tr>
              <a:tr h="173451">
                <a:tc>
                  <a:txBody>
                    <a:bodyPr/>
                    <a:lstStyle/>
                    <a:p>
                      <a:pPr algn="l" fontAlgn="b"/>
                      <a:r>
                        <a:rPr lang="en-US" sz="12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6</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B25004_006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For seasonal, recreational, or occasional use</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59579926"/>
                  </a:ext>
                </a:extLst>
              </a:tr>
              <a:tr h="173451">
                <a:tc>
                  <a:txBody>
                    <a:bodyPr/>
                    <a:lstStyle/>
                    <a:p>
                      <a:pPr algn="l" fontAlgn="b"/>
                      <a:r>
                        <a:rPr lang="en-US" sz="12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7</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B25004_007</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For migrant workers</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715178289"/>
                  </a:ext>
                </a:extLst>
              </a:tr>
              <a:tr h="173451">
                <a:tc>
                  <a:txBody>
                    <a:bodyPr/>
                    <a:lstStyle/>
                    <a:p>
                      <a:pPr algn="l" fontAlgn="b"/>
                      <a:r>
                        <a:rPr lang="en-US" sz="12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8</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B25004_008</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Other vacant</a:t>
                      </a:r>
                    </a:p>
                  </a:txBody>
                  <a:tcPr marR="7620" marT="7620" marB="0" anchor="b">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38229292"/>
                  </a:ext>
                </a:extLst>
              </a:tr>
            </a:tbl>
          </a:graphicData>
        </a:graphic>
      </p:graphicFrame>
      <p:sp>
        <p:nvSpPr>
          <p:cNvPr id="12" name="Title 2">
            <a:extLst>
              <a:ext uri="{FF2B5EF4-FFF2-40B4-BE49-F238E27FC236}">
                <a16:creationId xmlns:a16="http://schemas.microsoft.com/office/drawing/2014/main" id="{1C2B659A-8B87-D1FF-415D-B0AE0D36D101}"/>
              </a:ext>
            </a:extLst>
          </p:cNvPr>
          <p:cNvSpPr txBox="1">
            <a:spLocks/>
          </p:cNvSpPr>
          <p:nvPr/>
        </p:nvSpPr>
        <p:spPr>
          <a:xfrm>
            <a:off x="505837" y="4212898"/>
            <a:ext cx="3988341" cy="13255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a:t>ACS5</a:t>
            </a:r>
            <a:br>
              <a:rPr lang="en-US"/>
            </a:br>
            <a:r>
              <a:rPr lang="en-US"/>
              <a:t>Table B25004</a:t>
            </a:r>
            <a:br>
              <a:rPr lang="en-US"/>
            </a:br>
            <a:r>
              <a:rPr lang="en-US"/>
              <a:t>Vacancy Status</a:t>
            </a:r>
            <a:endParaRPr lang="en-US" dirty="0"/>
          </a:p>
        </p:txBody>
      </p:sp>
    </p:spTree>
    <p:extLst>
      <p:ext uri="{BB962C8B-B14F-4D97-AF65-F5344CB8AC3E}">
        <p14:creationId xmlns:p14="http://schemas.microsoft.com/office/powerpoint/2010/main" val="186136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E0B84-ACF3-EB9B-EE62-1BCB9AECEFBB}"/>
              </a:ext>
            </a:extLst>
          </p:cNvPr>
          <p:cNvSpPr>
            <a:spLocks noGrp="1"/>
          </p:cNvSpPr>
          <p:nvPr>
            <p:ph type="title"/>
          </p:nvPr>
        </p:nvSpPr>
        <p:spPr>
          <a:xfrm>
            <a:off x="457199" y="368691"/>
            <a:ext cx="3988341" cy="2455897"/>
          </a:xfrm>
        </p:spPr>
        <p:txBody>
          <a:bodyPr>
            <a:normAutofit/>
          </a:bodyPr>
          <a:lstStyle/>
          <a:p>
            <a:r>
              <a:rPr lang="en-US" dirty="0"/>
              <a:t>ACS5</a:t>
            </a:r>
            <a:br>
              <a:rPr lang="en-US" dirty="0"/>
            </a:br>
            <a:r>
              <a:rPr lang="en-US" dirty="0"/>
              <a:t>Table B19001</a:t>
            </a:r>
            <a:br>
              <a:rPr lang="en-US" dirty="0"/>
            </a:br>
            <a:r>
              <a:rPr lang="en-US" dirty="0"/>
              <a:t>Household Income in the past 12 months (Adjusted) </a:t>
            </a:r>
          </a:p>
        </p:txBody>
      </p:sp>
      <p:graphicFrame>
        <p:nvGraphicFramePr>
          <p:cNvPr id="10" name="Table 10">
            <a:extLst>
              <a:ext uri="{FF2B5EF4-FFF2-40B4-BE49-F238E27FC236}">
                <a16:creationId xmlns:a16="http://schemas.microsoft.com/office/drawing/2014/main" id="{7381E32B-6057-6AB6-7B4E-77CA8441B325}"/>
              </a:ext>
            </a:extLst>
          </p:cNvPr>
          <p:cNvGraphicFramePr>
            <a:graphicFrameLocks noGrp="1"/>
          </p:cNvGraphicFramePr>
          <p:nvPr>
            <p:ph sz="half" idx="2"/>
            <p:extLst>
              <p:ext uri="{D42A27DB-BD31-4B8C-83A1-F6EECF244321}">
                <p14:modId xmlns:p14="http://schemas.microsoft.com/office/powerpoint/2010/main" val="2771767106"/>
              </p:ext>
            </p:extLst>
          </p:nvPr>
        </p:nvGraphicFramePr>
        <p:xfrm>
          <a:off x="4737369" y="368691"/>
          <a:ext cx="7376809" cy="6120617"/>
        </p:xfrm>
        <a:graphic>
          <a:graphicData uri="http://schemas.openxmlformats.org/drawingml/2006/table">
            <a:tbl>
              <a:tblPr firstRow="1" bandRow="1">
                <a:tableStyleId>{5940675A-B579-460E-94D1-54222C63F5DA}</a:tableStyleId>
              </a:tblPr>
              <a:tblGrid>
                <a:gridCol w="804571">
                  <a:extLst>
                    <a:ext uri="{9D8B030D-6E8A-4147-A177-3AD203B41FA5}">
                      <a16:colId xmlns:a16="http://schemas.microsoft.com/office/drawing/2014/main" val="1907784163"/>
                    </a:ext>
                  </a:extLst>
                </a:gridCol>
                <a:gridCol w="331294">
                  <a:extLst>
                    <a:ext uri="{9D8B030D-6E8A-4147-A177-3AD203B41FA5}">
                      <a16:colId xmlns:a16="http://schemas.microsoft.com/office/drawing/2014/main" val="2560897175"/>
                    </a:ext>
                  </a:extLst>
                </a:gridCol>
                <a:gridCol w="672053">
                  <a:extLst>
                    <a:ext uri="{9D8B030D-6E8A-4147-A177-3AD203B41FA5}">
                      <a16:colId xmlns:a16="http://schemas.microsoft.com/office/drawing/2014/main" val="1744777936"/>
                    </a:ext>
                  </a:extLst>
                </a:gridCol>
                <a:gridCol w="4808493">
                  <a:extLst>
                    <a:ext uri="{9D8B030D-6E8A-4147-A177-3AD203B41FA5}">
                      <a16:colId xmlns:a16="http://schemas.microsoft.com/office/drawing/2014/main" val="699566319"/>
                    </a:ext>
                  </a:extLst>
                </a:gridCol>
                <a:gridCol w="760398">
                  <a:extLst>
                    <a:ext uri="{9D8B030D-6E8A-4147-A177-3AD203B41FA5}">
                      <a16:colId xmlns:a16="http://schemas.microsoft.com/office/drawing/2014/main" val="2687182785"/>
                    </a:ext>
                  </a:extLst>
                </a:gridCol>
              </a:tblGrid>
              <a:tr h="247719">
                <a:tc>
                  <a:txBody>
                    <a:bodyPr/>
                    <a:lstStyle/>
                    <a:p>
                      <a:pPr algn="l" fontAlgn="ctr"/>
                      <a:r>
                        <a:rPr lang="en-US" sz="1000" b="1" u="none" strike="noStrike" dirty="0">
                          <a:solidFill>
                            <a:srgbClr val="000000"/>
                          </a:solidFill>
                          <a:effectLst/>
                        </a:rPr>
                        <a:t>Table ID</a:t>
                      </a:r>
                      <a:endParaRPr lang="en-US" sz="10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000" b="1" u="none" strike="noStrike" dirty="0">
                          <a:solidFill>
                            <a:srgbClr val="000000"/>
                          </a:solidFill>
                          <a:effectLst/>
                        </a:rPr>
                        <a:t>Line</a:t>
                      </a:r>
                      <a:endParaRPr lang="en-US" sz="10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000" b="1" u="none" strike="noStrike" dirty="0">
                          <a:solidFill>
                            <a:srgbClr val="000000"/>
                          </a:solidFill>
                          <a:effectLst/>
                        </a:rPr>
                        <a:t>Unique ID</a:t>
                      </a:r>
                      <a:endParaRPr lang="en-US" sz="10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000" b="1" u="none" strike="noStrike">
                          <a:solidFill>
                            <a:srgbClr val="000000"/>
                          </a:solidFill>
                          <a:effectLst/>
                        </a:rPr>
                        <a:t>Stub</a:t>
                      </a:r>
                      <a:endParaRPr lang="en-US" sz="1000" b="1" i="0" u="none" strike="noStrike">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000" b="1" u="none" strike="noStrike" dirty="0">
                          <a:solidFill>
                            <a:srgbClr val="000000"/>
                          </a:solidFill>
                          <a:effectLst/>
                        </a:rPr>
                        <a:t>Data Release</a:t>
                      </a:r>
                      <a:endParaRPr lang="en-US" sz="10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extLst>
                  <a:ext uri="{0D108BD9-81ED-4DB2-BD59-A6C34878D82A}">
                    <a16:rowId xmlns:a16="http://schemas.microsoft.com/office/drawing/2014/main" val="29575223"/>
                  </a:ext>
                </a:extLst>
              </a:tr>
              <a:tr h="252919">
                <a:tc>
                  <a:txBody>
                    <a:bodyPr/>
                    <a:lstStyle/>
                    <a:p>
                      <a:pPr algn="l" fontAlgn="b"/>
                      <a:r>
                        <a:rPr lang="en-US" sz="1000" b="0" i="0" u="none" strike="noStrike" dirty="0">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000" b="1" i="0" u="none" strike="noStrike" dirty="0">
                          <a:solidFill>
                            <a:srgbClr val="000000"/>
                          </a:solidFill>
                          <a:effectLst/>
                          <a:latin typeface="Calibri" panose="020F0502020204030204" pitchFamily="34" charset="0"/>
                        </a:rPr>
                        <a:t>HOUSEHOLD INCOME IN THE PAST 12 MONTHS (IN 2020 INFLATION-ADJUSTED DOLLARS)</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1,5</a:t>
                      </a:r>
                    </a:p>
                  </a:txBody>
                  <a:tcPr marL="7620" marR="7620" marT="7620" marB="0" anchor="b">
                    <a:solidFill>
                      <a:schemeClr val="bg1"/>
                    </a:solidFill>
                  </a:tcPr>
                </a:tc>
                <a:extLst>
                  <a:ext uri="{0D108BD9-81ED-4DB2-BD59-A6C34878D82A}">
                    <a16:rowId xmlns:a16="http://schemas.microsoft.com/office/drawing/2014/main" val="3230037033"/>
                  </a:ext>
                </a:extLst>
              </a:tr>
              <a:tr h="272374">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000" b="0" i="1" u="none" strike="noStrike">
                          <a:solidFill>
                            <a:srgbClr val="000000"/>
                          </a:solidFill>
                          <a:effectLst/>
                          <a:latin typeface="Calibri" panose="020F0502020204030204" pitchFamily="34" charset="0"/>
                        </a:rPr>
                        <a:t>Universe:  Households</a:t>
                      </a:r>
                    </a:p>
                  </a:txBody>
                  <a:tcPr marL="7620"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11696667"/>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Total:</a:t>
                      </a:r>
                    </a:p>
                  </a:txBody>
                  <a:tcPr marL="7620"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295962630"/>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2</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B19001_002</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Less than $10,000</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3</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B19001_003</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$10,000 to $14,999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4</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B19001_004</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$15,000 to $19,999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092722999"/>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5</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B19001_005</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$20,000 to $24,999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79006913"/>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6</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B19001_006</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$25,000 to $29,999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84238888"/>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7</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B19001_007</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$30,000 to $34,999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19881858"/>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8</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B19001_008</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$35,000 to $39,999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59579926"/>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9</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B19001_009</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$40,000 to $44,999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715178289"/>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10</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B19001_010</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$45,000 to $49,999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38229292"/>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B19001_011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$50,000 to $59,999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53479126"/>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12</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B19001_012</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$60,000 to $74,999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0175730"/>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13</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B19001_013</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$75,000 to $99,999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62572474"/>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14</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B19001_014</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$100,000 to $124,999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22070716"/>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15</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B19001_015</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$125,000 to $149,999</a:t>
                      </a:r>
                    </a:p>
                  </a:txBody>
                  <a:tcPr marR="7620" marT="7620" marB="0" anchor="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05236459"/>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16</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B19001_016</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$150,000 to $199,999</a:t>
                      </a:r>
                    </a:p>
                  </a:txBody>
                  <a:tcPr marR="7620" marT="7620" marB="0" anchor="b">
                    <a:solidFill>
                      <a:schemeClr val="bg1"/>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773698379"/>
                  </a:ext>
                </a:extLst>
              </a:tr>
              <a:tr h="314565">
                <a:tc>
                  <a:txBody>
                    <a:bodyPr/>
                    <a:lstStyle/>
                    <a:p>
                      <a:pPr algn="l" fontAlgn="b"/>
                      <a:r>
                        <a:rPr lang="en-US" sz="1000" b="0" i="0" u="none" strike="noStrike">
                          <a:solidFill>
                            <a:srgbClr val="000000"/>
                          </a:solidFill>
                          <a:effectLst/>
                          <a:latin typeface="Calibri" panose="020F0502020204030204" pitchFamily="34" charset="0"/>
                        </a:rPr>
                        <a:t>B19001</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17</a:t>
                      </a:r>
                    </a:p>
                  </a:txBody>
                  <a:tcPr marL="7620" marR="7620" marT="7620" marB="0" anchor="b">
                    <a:solidFill>
                      <a:schemeClr val="bg1"/>
                    </a:solidFill>
                  </a:tcPr>
                </a:tc>
                <a:tc>
                  <a:txBody>
                    <a:bodyPr/>
                    <a:lstStyle/>
                    <a:p>
                      <a:pPr algn="l" fontAlgn="b"/>
                      <a:r>
                        <a:rPr lang="en-US" sz="1000" b="0" i="0" u="none" strike="noStrike">
                          <a:solidFill>
                            <a:srgbClr val="000000"/>
                          </a:solidFill>
                          <a:effectLst/>
                          <a:latin typeface="Calibri" panose="020F0502020204030204" pitchFamily="34" charset="0"/>
                        </a:rPr>
                        <a:t>B19001_017</a:t>
                      </a:r>
                    </a:p>
                  </a:txBody>
                  <a:tcPr marL="7620" marR="7620" marT="7620" marB="0" anchor="b">
                    <a:solidFill>
                      <a:schemeClr val="bg1"/>
                    </a:solidFill>
                  </a:tcPr>
                </a:tc>
                <a:tc>
                  <a:txBody>
                    <a:bodyPr/>
                    <a:lstStyle/>
                    <a:p>
                      <a:pPr algn="l" fontAlgn="b"/>
                      <a:r>
                        <a:rPr lang="en-US" sz="1000" b="0" i="0" u="none" strike="noStrike" dirty="0">
                          <a:solidFill>
                            <a:srgbClr val="000000"/>
                          </a:solidFill>
                          <a:effectLst/>
                          <a:latin typeface="Calibri" panose="020F0502020204030204" pitchFamily="34" charset="0"/>
                        </a:rPr>
                        <a:t>$200,000 or more</a:t>
                      </a:r>
                    </a:p>
                  </a:txBody>
                  <a:tcPr marR="7620" marT="7620" marB="0" anchor="b">
                    <a:solidFill>
                      <a:schemeClr val="bg1"/>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08921622"/>
                  </a:ext>
                </a:extLst>
              </a:tr>
            </a:tbl>
          </a:graphicData>
        </a:graphic>
      </p:graphicFrame>
    </p:spTree>
    <p:extLst>
      <p:ext uri="{BB962C8B-B14F-4D97-AF65-F5344CB8AC3E}">
        <p14:creationId xmlns:p14="http://schemas.microsoft.com/office/powerpoint/2010/main" val="275494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E0B84-ACF3-EB9B-EE62-1BCB9AECEFBB}"/>
              </a:ext>
            </a:extLst>
          </p:cNvPr>
          <p:cNvSpPr>
            <a:spLocks noGrp="1"/>
          </p:cNvSpPr>
          <p:nvPr>
            <p:ph type="title"/>
          </p:nvPr>
        </p:nvSpPr>
        <p:spPr>
          <a:xfrm>
            <a:off x="447469" y="200235"/>
            <a:ext cx="3988341" cy="1325563"/>
          </a:xfrm>
        </p:spPr>
        <p:txBody>
          <a:bodyPr>
            <a:normAutofit/>
          </a:bodyPr>
          <a:lstStyle/>
          <a:p>
            <a:r>
              <a:rPr lang="en-US" sz="2800" dirty="0"/>
              <a:t>ACS5</a:t>
            </a:r>
            <a:br>
              <a:rPr lang="en-US" sz="2800" dirty="0"/>
            </a:br>
            <a:r>
              <a:rPr lang="en-US" sz="2800" dirty="0"/>
              <a:t>Table B01003</a:t>
            </a:r>
            <a:br>
              <a:rPr lang="en-US" sz="2800" dirty="0"/>
            </a:br>
            <a:r>
              <a:rPr lang="en-US" sz="2800" dirty="0"/>
              <a:t>Total Population</a:t>
            </a:r>
          </a:p>
        </p:txBody>
      </p:sp>
      <p:graphicFrame>
        <p:nvGraphicFramePr>
          <p:cNvPr id="14" name="Table 10">
            <a:extLst>
              <a:ext uri="{FF2B5EF4-FFF2-40B4-BE49-F238E27FC236}">
                <a16:creationId xmlns:a16="http://schemas.microsoft.com/office/drawing/2014/main" id="{87E2E6D0-0DCB-B974-B08A-D58615344669}"/>
              </a:ext>
            </a:extLst>
          </p:cNvPr>
          <p:cNvGraphicFramePr>
            <a:graphicFrameLocks/>
          </p:cNvGraphicFramePr>
          <p:nvPr>
            <p:extLst>
              <p:ext uri="{D42A27DB-BD31-4B8C-83A1-F6EECF244321}">
                <p14:modId xmlns:p14="http://schemas.microsoft.com/office/powerpoint/2010/main" val="3655570202"/>
              </p:ext>
            </p:extLst>
          </p:nvPr>
        </p:nvGraphicFramePr>
        <p:xfrm>
          <a:off x="4662789" y="200235"/>
          <a:ext cx="7405990" cy="762000"/>
        </p:xfrm>
        <a:graphic>
          <a:graphicData uri="http://schemas.openxmlformats.org/drawingml/2006/table">
            <a:tbl>
              <a:tblPr firstRow="1" bandRow="1">
                <a:tableStyleId>{5940675A-B579-460E-94D1-54222C63F5DA}</a:tableStyleId>
              </a:tblPr>
              <a:tblGrid>
                <a:gridCol w="668759">
                  <a:extLst>
                    <a:ext uri="{9D8B030D-6E8A-4147-A177-3AD203B41FA5}">
                      <a16:colId xmlns:a16="http://schemas.microsoft.com/office/drawing/2014/main" val="1907784163"/>
                    </a:ext>
                  </a:extLst>
                </a:gridCol>
                <a:gridCol w="530078">
                  <a:extLst>
                    <a:ext uri="{9D8B030D-6E8A-4147-A177-3AD203B41FA5}">
                      <a16:colId xmlns:a16="http://schemas.microsoft.com/office/drawing/2014/main" val="2560897175"/>
                    </a:ext>
                  </a:extLst>
                </a:gridCol>
                <a:gridCol w="1295748">
                  <a:extLst>
                    <a:ext uri="{9D8B030D-6E8A-4147-A177-3AD203B41FA5}">
                      <a16:colId xmlns:a16="http://schemas.microsoft.com/office/drawing/2014/main" val="1744777936"/>
                    </a:ext>
                  </a:extLst>
                </a:gridCol>
                <a:gridCol w="3967442">
                  <a:extLst>
                    <a:ext uri="{9D8B030D-6E8A-4147-A177-3AD203B41FA5}">
                      <a16:colId xmlns:a16="http://schemas.microsoft.com/office/drawing/2014/main" val="699566319"/>
                    </a:ext>
                  </a:extLst>
                </a:gridCol>
                <a:gridCol w="943963">
                  <a:extLst>
                    <a:ext uri="{9D8B030D-6E8A-4147-A177-3AD203B41FA5}">
                      <a16:colId xmlns:a16="http://schemas.microsoft.com/office/drawing/2014/main" val="2687182785"/>
                    </a:ext>
                  </a:extLst>
                </a:gridCol>
              </a:tblGrid>
              <a:tr h="131885">
                <a:tc>
                  <a:txBody>
                    <a:bodyPr/>
                    <a:lstStyle/>
                    <a:p>
                      <a:pPr algn="l" fontAlgn="ctr"/>
                      <a:r>
                        <a:rPr lang="en-US" sz="1200" b="1" u="none" strike="noStrike" dirty="0">
                          <a:solidFill>
                            <a:srgbClr val="000000"/>
                          </a:solidFill>
                          <a:effectLst/>
                        </a:rPr>
                        <a:t>Table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Line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Unique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Stub</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Data Release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extLst>
                  <a:ext uri="{0D108BD9-81ED-4DB2-BD59-A6C34878D82A}">
                    <a16:rowId xmlns:a16="http://schemas.microsoft.com/office/drawing/2014/main" val="29575223"/>
                  </a:ext>
                </a:extLst>
              </a:tr>
              <a:tr h="131885">
                <a:tc>
                  <a:txBody>
                    <a:bodyPr/>
                    <a:lstStyle/>
                    <a:p>
                      <a:pPr algn="l" fontAlgn="b"/>
                      <a:r>
                        <a:rPr lang="en-US" sz="1200" b="0" i="0" u="none" strike="noStrike" dirty="0">
                          <a:solidFill>
                            <a:srgbClr val="000000"/>
                          </a:solidFill>
                          <a:effectLst/>
                          <a:latin typeface="Calibri" panose="020F0502020204030204" pitchFamily="34" charset="0"/>
                        </a:rPr>
                        <a:t>B01003</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1" i="0" u="none" strike="noStrike" dirty="0">
                          <a:solidFill>
                            <a:srgbClr val="000000"/>
                          </a:solidFill>
                          <a:effectLst/>
                          <a:latin typeface="Calibri" panose="020F0502020204030204" pitchFamily="34" charset="0"/>
                        </a:rPr>
                        <a:t>TOTAL POPULATION</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1,5</a:t>
                      </a:r>
                    </a:p>
                  </a:txBody>
                  <a:tcPr marL="7620" marR="7620" marT="7620" marB="0" anchor="b">
                    <a:solidFill>
                      <a:schemeClr val="bg1"/>
                    </a:solidFill>
                  </a:tcPr>
                </a:tc>
                <a:extLst>
                  <a:ext uri="{0D108BD9-81ED-4DB2-BD59-A6C34878D82A}">
                    <a16:rowId xmlns:a16="http://schemas.microsoft.com/office/drawing/2014/main" val="3230037033"/>
                  </a:ext>
                </a:extLst>
              </a:tr>
              <a:tr h="131885">
                <a:tc>
                  <a:txBody>
                    <a:bodyPr/>
                    <a:lstStyle/>
                    <a:p>
                      <a:pPr algn="l" fontAlgn="b"/>
                      <a:r>
                        <a:rPr lang="en-US" sz="1200" b="0" i="0" u="none" strike="noStrike">
                          <a:solidFill>
                            <a:srgbClr val="000000"/>
                          </a:solidFill>
                          <a:effectLst/>
                          <a:latin typeface="Calibri" panose="020F0502020204030204" pitchFamily="34" charset="0"/>
                        </a:rPr>
                        <a:t>B01003</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0" i="1" u="none" strike="noStrike">
                          <a:solidFill>
                            <a:srgbClr val="000000"/>
                          </a:solidFill>
                          <a:effectLst/>
                          <a:latin typeface="Calibri" panose="020F0502020204030204" pitchFamily="34" charset="0"/>
                        </a:rPr>
                        <a:t>Universe:  Total population</a:t>
                      </a:r>
                    </a:p>
                  </a:txBody>
                  <a:tcPr marL="7620" marR="7620" marT="7620" marB="0" anchor="b">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131885">
                <a:tc>
                  <a:txBody>
                    <a:bodyPr/>
                    <a:lstStyle/>
                    <a:p>
                      <a:pPr algn="l" fontAlgn="b"/>
                      <a:r>
                        <a:rPr lang="en-US" sz="1200" b="0" i="0" u="none" strike="noStrike">
                          <a:solidFill>
                            <a:srgbClr val="000000"/>
                          </a:solidFill>
                          <a:effectLst/>
                          <a:latin typeface="Calibri" panose="020F0502020204030204" pitchFamily="34" charset="0"/>
                        </a:rPr>
                        <a:t>B01003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B01003_001</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Total</a:t>
                      </a:r>
                    </a:p>
                  </a:txBody>
                  <a:tcPr marL="7620" marR="7620" marT="7620" marB="0" anchor="b">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bl>
          </a:graphicData>
        </a:graphic>
      </p:graphicFrame>
      <p:graphicFrame>
        <p:nvGraphicFramePr>
          <p:cNvPr id="18" name="Table 10">
            <a:extLst>
              <a:ext uri="{FF2B5EF4-FFF2-40B4-BE49-F238E27FC236}">
                <a16:creationId xmlns:a16="http://schemas.microsoft.com/office/drawing/2014/main" id="{9E138A75-FB20-E82F-FCA4-FA3966EDF618}"/>
              </a:ext>
            </a:extLst>
          </p:cNvPr>
          <p:cNvGraphicFramePr>
            <a:graphicFrameLocks/>
          </p:cNvGraphicFramePr>
          <p:nvPr>
            <p:extLst>
              <p:ext uri="{D42A27DB-BD31-4B8C-83A1-F6EECF244321}">
                <p14:modId xmlns:p14="http://schemas.microsoft.com/office/powerpoint/2010/main" val="3723764890"/>
              </p:ext>
            </p:extLst>
          </p:nvPr>
        </p:nvGraphicFramePr>
        <p:xfrm>
          <a:off x="4662789" y="1760220"/>
          <a:ext cx="7405990" cy="1249680"/>
        </p:xfrm>
        <a:graphic>
          <a:graphicData uri="http://schemas.openxmlformats.org/drawingml/2006/table">
            <a:tbl>
              <a:tblPr firstRow="1" bandRow="1">
                <a:tableStyleId>{5940675A-B579-460E-94D1-54222C63F5DA}</a:tableStyleId>
              </a:tblPr>
              <a:tblGrid>
                <a:gridCol w="668759">
                  <a:extLst>
                    <a:ext uri="{9D8B030D-6E8A-4147-A177-3AD203B41FA5}">
                      <a16:colId xmlns:a16="http://schemas.microsoft.com/office/drawing/2014/main" val="1907784163"/>
                    </a:ext>
                  </a:extLst>
                </a:gridCol>
                <a:gridCol w="530078">
                  <a:extLst>
                    <a:ext uri="{9D8B030D-6E8A-4147-A177-3AD203B41FA5}">
                      <a16:colId xmlns:a16="http://schemas.microsoft.com/office/drawing/2014/main" val="2560897175"/>
                    </a:ext>
                  </a:extLst>
                </a:gridCol>
                <a:gridCol w="1295748">
                  <a:extLst>
                    <a:ext uri="{9D8B030D-6E8A-4147-A177-3AD203B41FA5}">
                      <a16:colId xmlns:a16="http://schemas.microsoft.com/office/drawing/2014/main" val="1744777936"/>
                    </a:ext>
                  </a:extLst>
                </a:gridCol>
                <a:gridCol w="4052969">
                  <a:extLst>
                    <a:ext uri="{9D8B030D-6E8A-4147-A177-3AD203B41FA5}">
                      <a16:colId xmlns:a16="http://schemas.microsoft.com/office/drawing/2014/main" val="699566319"/>
                    </a:ext>
                  </a:extLst>
                </a:gridCol>
                <a:gridCol w="858436">
                  <a:extLst>
                    <a:ext uri="{9D8B030D-6E8A-4147-A177-3AD203B41FA5}">
                      <a16:colId xmlns:a16="http://schemas.microsoft.com/office/drawing/2014/main" val="2687182785"/>
                    </a:ext>
                  </a:extLst>
                </a:gridCol>
              </a:tblGrid>
              <a:tr h="131885">
                <a:tc>
                  <a:txBody>
                    <a:bodyPr/>
                    <a:lstStyle/>
                    <a:p>
                      <a:pPr algn="l" fontAlgn="ctr"/>
                      <a:r>
                        <a:rPr lang="en-US" sz="1200" b="1" u="none" strike="noStrike" dirty="0">
                          <a:solidFill>
                            <a:srgbClr val="000000"/>
                          </a:solidFill>
                          <a:effectLst/>
                        </a:rPr>
                        <a:t>Table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Line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Unique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Stub</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Data Release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extLst>
                  <a:ext uri="{0D108BD9-81ED-4DB2-BD59-A6C34878D82A}">
                    <a16:rowId xmlns:a16="http://schemas.microsoft.com/office/drawing/2014/main" val="29575223"/>
                  </a:ext>
                </a:extLst>
              </a:tr>
              <a:tr h="131885">
                <a:tc>
                  <a:txBody>
                    <a:bodyPr/>
                    <a:lstStyle/>
                    <a:p>
                      <a:pPr algn="l" fontAlgn="b"/>
                      <a:r>
                        <a:rPr lang="en-US" sz="1100" b="0" i="0" u="none" strike="noStrike" dirty="0">
                          <a:solidFill>
                            <a:srgbClr val="000000"/>
                          </a:solidFill>
                          <a:effectLst/>
                          <a:latin typeface="Calibri" panose="020F0502020204030204" pitchFamily="34" charset="0"/>
                        </a:rPr>
                        <a:t>B09019</a:t>
                      </a: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100" b="1" i="0" u="none" strike="noStrike">
                          <a:solidFill>
                            <a:srgbClr val="000000"/>
                          </a:solidFill>
                          <a:effectLst/>
                          <a:latin typeface="Calibri" panose="020F0502020204030204" pitchFamily="34" charset="0"/>
                        </a:rPr>
                        <a:t>HOUSEHOLD TYPE (INCLUDING LIVING ALONE) BY RELATIONSHIP </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1,5</a:t>
                      </a:r>
                    </a:p>
                  </a:txBody>
                  <a:tcPr marL="7620" marR="7620" marT="7620" marB="0" anchor="b">
                    <a:solidFill>
                      <a:schemeClr val="bg1"/>
                    </a:solidFill>
                  </a:tcPr>
                </a:tc>
                <a:extLst>
                  <a:ext uri="{0D108BD9-81ED-4DB2-BD59-A6C34878D82A}">
                    <a16:rowId xmlns:a16="http://schemas.microsoft.com/office/drawing/2014/main" val="3230037033"/>
                  </a:ext>
                </a:extLst>
              </a:tr>
              <a:tr h="131885">
                <a:tc>
                  <a:txBody>
                    <a:bodyPr/>
                    <a:lstStyle/>
                    <a:p>
                      <a:pPr algn="l" fontAlgn="b"/>
                      <a:r>
                        <a:rPr lang="en-US" sz="1100" b="0" i="0" u="none" strike="noStrike">
                          <a:solidFill>
                            <a:srgbClr val="000000"/>
                          </a:solidFill>
                          <a:effectLst/>
                          <a:latin typeface="Calibri" panose="020F0502020204030204" pitchFamily="34" charset="0"/>
                        </a:rPr>
                        <a:t>B09019</a:t>
                      </a: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100" b="0" i="1" u="none" strike="noStrike" dirty="0">
                          <a:solidFill>
                            <a:srgbClr val="000000"/>
                          </a:solidFill>
                          <a:effectLst/>
                          <a:latin typeface="Calibri" panose="020F0502020204030204" pitchFamily="34" charset="0"/>
                        </a:rPr>
                        <a:t>Universe:  Total population</a:t>
                      </a: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564468120"/>
                  </a:ext>
                </a:extLst>
              </a:tr>
              <a:tr h="131885">
                <a:tc>
                  <a:txBody>
                    <a:bodyPr/>
                    <a:lstStyle/>
                    <a:p>
                      <a:pPr algn="l" fontAlgn="b"/>
                      <a:r>
                        <a:rPr lang="en-US" sz="1100" b="0" i="0" u="none" strike="noStrike" dirty="0">
                          <a:solidFill>
                            <a:srgbClr val="000000"/>
                          </a:solidFill>
                          <a:effectLst/>
                          <a:latin typeface="Calibri" panose="020F0502020204030204" pitchFamily="34" charset="0"/>
                        </a:rPr>
                        <a:t>B09019</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1</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B09019_001</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Total:</a:t>
                      </a: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131885">
                <a:tc>
                  <a:txBody>
                    <a:bodyPr/>
                    <a:lstStyle/>
                    <a:p>
                      <a:pPr algn="l" fontAlgn="b"/>
                      <a:r>
                        <a:rPr lang="en-US" sz="1100" b="0" i="0" u="none" strike="noStrike">
                          <a:solidFill>
                            <a:srgbClr val="000000"/>
                          </a:solidFill>
                          <a:effectLst/>
                          <a:latin typeface="Calibri" panose="020F0502020204030204" pitchFamily="34" charset="0"/>
                        </a:rPr>
                        <a:t>B09019</a:t>
                      </a:r>
                    </a:p>
                  </a:txBody>
                  <a:tcPr marL="7620" marR="7620" marT="7620" marB="0" anchor="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B09019_002</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In households:</a:t>
                      </a:r>
                    </a:p>
                  </a:txBody>
                  <a:tcPr marR="7620" marT="7620" marB="0" anchor="b">
                    <a:solidFill>
                      <a:schemeClr val="bg1"/>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r h="131885">
                <a:tc>
                  <a:txBody>
                    <a:bodyPr/>
                    <a:lstStyle/>
                    <a:p>
                      <a:pPr algn="l" fontAlgn="b"/>
                      <a:r>
                        <a:rPr lang="en-US" sz="1100" b="0" i="0" u="none" strike="noStrike" dirty="0">
                          <a:solidFill>
                            <a:srgbClr val="000000"/>
                          </a:solidFill>
                          <a:effectLst/>
                          <a:latin typeface="Calibri" panose="020F0502020204030204" pitchFamily="34" charset="0"/>
                        </a:rPr>
                        <a:t>B09019</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26</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B09019_026</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In group quarters</a:t>
                      </a:r>
                    </a:p>
                  </a:txBody>
                  <a:tcPr marR="7620" marT="7620" marB="0" anchor="b">
                    <a:solidFill>
                      <a:schemeClr val="bg1"/>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979826538"/>
                  </a:ext>
                </a:extLst>
              </a:tr>
            </a:tbl>
          </a:graphicData>
        </a:graphic>
      </p:graphicFrame>
      <p:sp>
        <p:nvSpPr>
          <p:cNvPr id="19" name="Title 2">
            <a:extLst>
              <a:ext uri="{FF2B5EF4-FFF2-40B4-BE49-F238E27FC236}">
                <a16:creationId xmlns:a16="http://schemas.microsoft.com/office/drawing/2014/main" id="{B9FD49A6-AE03-35FF-E37D-7CA945B571A3}"/>
              </a:ext>
            </a:extLst>
          </p:cNvPr>
          <p:cNvSpPr txBox="1">
            <a:spLocks/>
          </p:cNvSpPr>
          <p:nvPr/>
        </p:nvSpPr>
        <p:spPr>
          <a:xfrm>
            <a:off x="447469" y="1785281"/>
            <a:ext cx="3988341" cy="17631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sz="2800" dirty="0"/>
              <a:t>ACS5</a:t>
            </a:r>
            <a:br>
              <a:rPr lang="en-US" sz="2800" dirty="0"/>
            </a:br>
            <a:r>
              <a:rPr lang="en-US" sz="2800" dirty="0"/>
              <a:t>Table B0019</a:t>
            </a:r>
            <a:br>
              <a:rPr lang="en-US" sz="2800" dirty="0"/>
            </a:br>
            <a:r>
              <a:rPr lang="en-US" sz="2800" dirty="0"/>
              <a:t>Household Type by Relationship </a:t>
            </a:r>
          </a:p>
        </p:txBody>
      </p:sp>
      <p:graphicFrame>
        <p:nvGraphicFramePr>
          <p:cNvPr id="20" name="Table 10">
            <a:extLst>
              <a:ext uri="{FF2B5EF4-FFF2-40B4-BE49-F238E27FC236}">
                <a16:creationId xmlns:a16="http://schemas.microsoft.com/office/drawing/2014/main" id="{7DE5C3B4-EB9A-3766-A848-CC1895D25C58}"/>
              </a:ext>
            </a:extLst>
          </p:cNvPr>
          <p:cNvGraphicFramePr>
            <a:graphicFrameLocks noGrp="1"/>
          </p:cNvGraphicFramePr>
          <p:nvPr>
            <p:ph sz="half" idx="2"/>
            <p:extLst>
              <p:ext uri="{D42A27DB-BD31-4B8C-83A1-F6EECF244321}">
                <p14:modId xmlns:p14="http://schemas.microsoft.com/office/powerpoint/2010/main" val="2792197077"/>
              </p:ext>
            </p:extLst>
          </p:nvPr>
        </p:nvGraphicFramePr>
        <p:xfrm>
          <a:off x="4682244" y="3807885"/>
          <a:ext cx="7386535" cy="2849880"/>
        </p:xfrm>
        <a:graphic>
          <a:graphicData uri="http://schemas.openxmlformats.org/drawingml/2006/table">
            <a:tbl>
              <a:tblPr firstRow="1" bandRow="1">
                <a:tableStyleId>{5940675A-B579-460E-94D1-54222C63F5DA}</a:tableStyleId>
              </a:tblPr>
              <a:tblGrid>
                <a:gridCol w="515117">
                  <a:extLst>
                    <a:ext uri="{9D8B030D-6E8A-4147-A177-3AD203B41FA5}">
                      <a16:colId xmlns:a16="http://schemas.microsoft.com/office/drawing/2014/main" val="1907784163"/>
                    </a:ext>
                  </a:extLst>
                </a:gridCol>
                <a:gridCol w="562813">
                  <a:extLst>
                    <a:ext uri="{9D8B030D-6E8A-4147-A177-3AD203B41FA5}">
                      <a16:colId xmlns:a16="http://schemas.microsoft.com/office/drawing/2014/main" val="2560897175"/>
                    </a:ext>
                  </a:extLst>
                </a:gridCol>
                <a:gridCol w="1083057">
                  <a:extLst>
                    <a:ext uri="{9D8B030D-6E8A-4147-A177-3AD203B41FA5}">
                      <a16:colId xmlns:a16="http://schemas.microsoft.com/office/drawing/2014/main" val="1744777936"/>
                    </a:ext>
                  </a:extLst>
                </a:gridCol>
                <a:gridCol w="4198762">
                  <a:extLst>
                    <a:ext uri="{9D8B030D-6E8A-4147-A177-3AD203B41FA5}">
                      <a16:colId xmlns:a16="http://schemas.microsoft.com/office/drawing/2014/main" val="699566319"/>
                    </a:ext>
                  </a:extLst>
                </a:gridCol>
                <a:gridCol w="1026786">
                  <a:extLst>
                    <a:ext uri="{9D8B030D-6E8A-4147-A177-3AD203B41FA5}">
                      <a16:colId xmlns:a16="http://schemas.microsoft.com/office/drawing/2014/main" val="2687182785"/>
                    </a:ext>
                  </a:extLst>
                </a:gridCol>
              </a:tblGrid>
              <a:tr h="131885">
                <a:tc>
                  <a:txBody>
                    <a:bodyPr/>
                    <a:lstStyle/>
                    <a:p>
                      <a:pPr algn="l" fontAlgn="ctr"/>
                      <a:r>
                        <a:rPr lang="en-US" sz="1200" b="1" u="none" strike="noStrike" dirty="0">
                          <a:solidFill>
                            <a:srgbClr val="000000"/>
                          </a:solidFill>
                          <a:effectLst/>
                        </a:rPr>
                        <a:t>Table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Line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Unique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a:solidFill>
                            <a:srgbClr val="000000"/>
                          </a:solidFill>
                          <a:effectLst/>
                        </a:rPr>
                        <a:t>Stub</a:t>
                      </a:r>
                      <a:endParaRPr lang="en-US" sz="1200" b="1" i="0" u="none" strike="noStrike">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Data Release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extLst>
                  <a:ext uri="{0D108BD9-81ED-4DB2-BD59-A6C34878D82A}">
                    <a16:rowId xmlns:a16="http://schemas.microsoft.com/office/drawing/2014/main" val="29575223"/>
                  </a:ext>
                </a:extLst>
              </a:tr>
              <a:tr h="131885">
                <a:tc>
                  <a:txBody>
                    <a:bodyPr/>
                    <a:lstStyle/>
                    <a:p>
                      <a:pPr algn="l" fontAlgn="b"/>
                      <a:r>
                        <a:rPr lang="en-US" sz="1200" b="0" i="0" u="none" strike="noStrike" dirty="0">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1" i="0" u="none" strike="noStrike">
                          <a:solidFill>
                            <a:srgbClr val="000000"/>
                          </a:solidFill>
                          <a:effectLst/>
                          <a:latin typeface="Calibri" panose="020F0502020204030204" pitchFamily="34" charset="0"/>
                        </a:rPr>
                        <a:t>UNITS IN STRUCTURE</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1,5</a:t>
                      </a:r>
                    </a:p>
                  </a:txBody>
                  <a:tcPr marL="7620" marR="7620" marT="7620" marB="0" anchor="b">
                    <a:solidFill>
                      <a:schemeClr val="bg1"/>
                    </a:solidFill>
                  </a:tcPr>
                </a:tc>
                <a:extLst>
                  <a:ext uri="{0D108BD9-81ED-4DB2-BD59-A6C34878D82A}">
                    <a16:rowId xmlns:a16="http://schemas.microsoft.com/office/drawing/2014/main" val="3230037033"/>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0" i="1" u="none" strike="noStrike">
                          <a:solidFill>
                            <a:srgbClr val="000000"/>
                          </a:solidFill>
                          <a:effectLst/>
                          <a:latin typeface="Calibri" panose="020F0502020204030204" pitchFamily="34" charset="0"/>
                        </a:rPr>
                        <a:t>Universe:  Housing units</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B25024_001</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Total:</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B25024_002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 detached</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092722999"/>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B25024_003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 attached</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79006913"/>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B25024_004</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2</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84238888"/>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5</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B25024_005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3 or 4</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19881858"/>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B25024_006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5 to 9</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59579926"/>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7</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B25024_007</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10 to 19</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715178289"/>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8</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B25024_008</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20 to 49</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38229292"/>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9</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B25024_009</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50 or more</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53479126"/>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10</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B25024_010</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Mobile home</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0175730"/>
                  </a:ext>
                </a:extLst>
              </a:tr>
              <a:tr h="131885">
                <a:tc>
                  <a:txBody>
                    <a:bodyPr/>
                    <a:lstStyle/>
                    <a:p>
                      <a:pPr algn="l" fontAlgn="b"/>
                      <a:r>
                        <a:rPr lang="en-US" sz="1200" b="0" i="0" u="none" strike="noStrike">
                          <a:solidFill>
                            <a:srgbClr val="000000"/>
                          </a:solidFill>
                          <a:effectLst/>
                          <a:latin typeface="Calibri" panose="020F0502020204030204" pitchFamily="34" charset="0"/>
                        </a:rPr>
                        <a:t>B25024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B25024_011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Boat, RV, van, etc.</a:t>
                      </a:r>
                    </a:p>
                  </a:txBody>
                  <a:tcPr marR="7620" marT="7620" marB="0" anchor="b">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62572474"/>
                  </a:ext>
                </a:extLst>
              </a:tr>
            </a:tbl>
          </a:graphicData>
        </a:graphic>
      </p:graphicFrame>
      <p:sp>
        <p:nvSpPr>
          <p:cNvPr id="21" name="Title 2">
            <a:extLst>
              <a:ext uri="{FF2B5EF4-FFF2-40B4-BE49-F238E27FC236}">
                <a16:creationId xmlns:a16="http://schemas.microsoft.com/office/drawing/2014/main" id="{6B1928FA-80EA-A8C2-3201-8E767F05A781}"/>
              </a:ext>
            </a:extLst>
          </p:cNvPr>
          <p:cNvSpPr txBox="1">
            <a:spLocks/>
          </p:cNvSpPr>
          <p:nvPr/>
        </p:nvSpPr>
        <p:spPr>
          <a:xfrm>
            <a:off x="447469" y="3807885"/>
            <a:ext cx="3988341" cy="13255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dirty="0"/>
              <a:t>ACS5</a:t>
            </a:r>
            <a:br>
              <a:rPr lang="en-US" dirty="0"/>
            </a:br>
            <a:r>
              <a:rPr lang="en-US" dirty="0"/>
              <a:t>Table B25024</a:t>
            </a:r>
            <a:br>
              <a:rPr lang="en-US" dirty="0"/>
            </a:br>
            <a:r>
              <a:rPr lang="en-US" dirty="0"/>
              <a:t>Units in Structure</a:t>
            </a:r>
          </a:p>
        </p:txBody>
      </p:sp>
    </p:spTree>
    <p:extLst>
      <p:ext uri="{BB962C8B-B14F-4D97-AF65-F5344CB8AC3E}">
        <p14:creationId xmlns:p14="http://schemas.microsoft.com/office/powerpoint/2010/main" val="32146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0">
            <a:extLst>
              <a:ext uri="{FF2B5EF4-FFF2-40B4-BE49-F238E27FC236}">
                <a16:creationId xmlns:a16="http://schemas.microsoft.com/office/drawing/2014/main" id="{762F8E2D-BC7C-B8E7-2790-2939FDE59D34}"/>
              </a:ext>
            </a:extLst>
          </p:cNvPr>
          <p:cNvGraphicFramePr>
            <a:graphicFrameLocks/>
          </p:cNvGraphicFramePr>
          <p:nvPr>
            <p:extLst>
              <p:ext uri="{D42A27DB-BD31-4B8C-83A1-F6EECF244321}">
                <p14:modId xmlns:p14="http://schemas.microsoft.com/office/powerpoint/2010/main" val="3814486250"/>
              </p:ext>
            </p:extLst>
          </p:nvPr>
        </p:nvGraphicFramePr>
        <p:xfrm>
          <a:off x="4747098" y="4553844"/>
          <a:ext cx="7279532" cy="1884485"/>
        </p:xfrm>
        <a:graphic>
          <a:graphicData uri="http://schemas.openxmlformats.org/drawingml/2006/table">
            <a:tbl>
              <a:tblPr firstRow="1" bandRow="1">
                <a:tableStyleId>{5940675A-B579-460E-94D1-54222C63F5DA}</a:tableStyleId>
              </a:tblPr>
              <a:tblGrid>
                <a:gridCol w="507655">
                  <a:extLst>
                    <a:ext uri="{9D8B030D-6E8A-4147-A177-3AD203B41FA5}">
                      <a16:colId xmlns:a16="http://schemas.microsoft.com/office/drawing/2014/main" val="1907784163"/>
                    </a:ext>
                  </a:extLst>
                </a:gridCol>
                <a:gridCol w="554660">
                  <a:extLst>
                    <a:ext uri="{9D8B030D-6E8A-4147-A177-3AD203B41FA5}">
                      <a16:colId xmlns:a16="http://schemas.microsoft.com/office/drawing/2014/main" val="2560897175"/>
                    </a:ext>
                  </a:extLst>
                </a:gridCol>
                <a:gridCol w="1067368">
                  <a:extLst>
                    <a:ext uri="{9D8B030D-6E8A-4147-A177-3AD203B41FA5}">
                      <a16:colId xmlns:a16="http://schemas.microsoft.com/office/drawing/2014/main" val="1744777936"/>
                    </a:ext>
                  </a:extLst>
                </a:gridCol>
                <a:gridCol w="4137938">
                  <a:extLst>
                    <a:ext uri="{9D8B030D-6E8A-4147-A177-3AD203B41FA5}">
                      <a16:colId xmlns:a16="http://schemas.microsoft.com/office/drawing/2014/main" val="699566319"/>
                    </a:ext>
                  </a:extLst>
                </a:gridCol>
                <a:gridCol w="1011911">
                  <a:extLst>
                    <a:ext uri="{9D8B030D-6E8A-4147-A177-3AD203B41FA5}">
                      <a16:colId xmlns:a16="http://schemas.microsoft.com/office/drawing/2014/main" val="2687182785"/>
                    </a:ext>
                  </a:extLst>
                </a:gridCol>
              </a:tblGrid>
              <a:tr h="131885">
                <a:tc>
                  <a:txBody>
                    <a:bodyPr/>
                    <a:lstStyle/>
                    <a:p>
                      <a:pPr algn="l" fontAlgn="ctr"/>
                      <a:r>
                        <a:rPr lang="en-US" sz="810" b="1" u="none" strike="noStrike" dirty="0">
                          <a:solidFill>
                            <a:srgbClr val="000000"/>
                          </a:solidFill>
                          <a:effectLst/>
                        </a:rPr>
                        <a:t>Table ID</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810" b="1" u="none" strike="noStrike" dirty="0">
                          <a:solidFill>
                            <a:srgbClr val="000000"/>
                          </a:solidFill>
                          <a:effectLst/>
                        </a:rPr>
                        <a:t>Line</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810" b="1" u="none" strike="noStrike" dirty="0">
                          <a:solidFill>
                            <a:srgbClr val="000000"/>
                          </a:solidFill>
                          <a:effectLst/>
                        </a:rPr>
                        <a:t>Unique ID</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810" b="1" u="none" strike="noStrike">
                          <a:solidFill>
                            <a:srgbClr val="000000"/>
                          </a:solidFill>
                          <a:effectLst/>
                        </a:rPr>
                        <a:t>Stub</a:t>
                      </a:r>
                      <a:endParaRPr lang="en-US" sz="810" b="1" i="0" u="none" strike="noStrike">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810" b="1" u="none" strike="noStrike" dirty="0">
                          <a:solidFill>
                            <a:srgbClr val="000000"/>
                          </a:solidFill>
                          <a:effectLst/>
                        </a:rPr>
                        <a:t>Data Release</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extLst>
                  <a:ext uri="{0D108BD9-81ED-4DB2-BD59-A6C34878D82A}">
                    <a16:rowId xmlns:a16="http://schemas.microsoft.com/office/drawing/2014/main" val="29575223"/>
                  </a:ext>
                </a:extLst>
              </a:tr>
              <a:tr h="131885">
                <a:tc>
                  <a:txBody>
                    <a:bodyPr/>
                    <a:lstStyle/>
                    <a:p>
                      <a:pPr algn="l" fontAlgn="b"/>
                      <a:r>
                        <a:rPr lang="en-US" sz="1100" b="0" i="0" u="none" strike="noStrike" dirty="0">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100" b="1" i="0" u="none" strike="noStrike">
                          <a:solidFill>
                            <a:srgbClr val="000000"/>
                          </a:solidFill>
                          <a:effectLst/>
                          <a:latin typeface="Calibri" panose="020F0502020204030204" pitchFamily="34" charset="0"/>
                        </a:rPr>
                        <a:t>VACANCY STATUS</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1,5</a:t>
                      </a:r>
                    </a:p>
                  </a:txBody>
                  <a:tcPr marL="7620" marR="7620" marT="7620" marB="0" anchor="b">
                    <a:solidFill>
                      <a:schemeClr val="bg1"/>
                    </a:solidFill>
                  </a:tcPr>
                </a:tc>
                <a:extLst>
                  <a:ext uri="{0D108BD9-81ED-4DB2-BD59-A6C34878D82A}">
                    <a16:rowId xmlns:a16="http://schemas.microsoft.com/office/drawing/2014/main" val="3230037033"/>
                  </a:ext>
                </a:extLst>
              </a:tr>
              <a:tr h="131885">
                <a:tc>
                  <a:txBody>
                    <a:bodyPr/>
                    <a:lstStyle/>
                    <a:p>
                      <a:pPr algn="l" fontAlgn="b"/>
                      <a:r>
                        <a:rPr lang="en-US" sz="11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100" b="0" i="1" u="none" strike="noStrike">
                          <a:solidFill>
                            <a:srgbClr val="000000"/>
                          </a:solidFill>
                          <a:effectLst/>
                          <a:latin typeface="Calibri" panose="020F0502020204030204" pitchFamily="34" charset="0"/>
                        </a:rPr>
                        <a:t>Universe:  Vacant housing units</a:t>
                      </a: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131885">
                <a:tc>
                  <a:txBody>
                    <a:bodyPr/>
                    <a:lstStyle/>
                    <a:p>
                      <a:pPr algn="l" fontAlgn="b"/>
                      <a:r>
                        <a:rPr lang="en-US" sz="11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1</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B25004_001</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Total:</a:t>
                      </a:r>
                    </a:p>
                  </a:txBody>
                  <a:tcPr marL="7620"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r h="131885">
                <a:tc>
                  <a:txBody>
                    <a:bodyPr/>
                    <a:lstStyle/>
                    <a:p>
                      <a:pPr algn="l" fontAlgn="b"/>
                      <a:r>
                        <a:rPr lang="en-US" sz="11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B25004_002</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For rent</a:t>
                      </a:r>
                    </a:p>
                  </a:txBody>
                  <a:tcPr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092722999"/>
                  </a:ext>
                </a:extLst>
              </a:tr>
              <a:tr h="131885">
                <a:tc>
                  <a:txBody>
                    <a:bodyPr/>
                    <a:lstStyle/>
                    <a:p>
                      <a:pPr algn="l" fontAlgn="b"/>
                      <a:r>
                        <a:rPr lang="en-US" sz="11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3</a:t>
                      </a:r>
                    </a:p>
                  </a:txBody>
                  <a:tcPr marL="7620" marR="7620" marT="7620" marB="0" anchor="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B25004_003</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Rented, not occupied</a:t>
                      </a:r>
                    </a:p>
                  </a:txBody>
                  <a:tcPr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79006913"/>
                  </a:ext>
                </a:extLst>
              </a:tr>
              <a:tr h="131885">
                <a:tc>
                  <a:txBody>
                    <a:bodyPr/>
                    <a:lstStyle/>
                    <a:p>
                      <a:pPr algn="l" fontAlgn="b"/>
                      <a:r>
                        <a:rPr lang="en-US" sz="11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B25004_004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For sale only</a:t>
                      </a:r>
                    </a:p>
                  </a:txBody>
                  <a:tcPr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84238888"/>
                  </a:ext>
                </a:extLst>
              </a:tr>
              <a:tr h="131885">
                <a:tc>
                  <a:txBody>
                    <a:bodyPr/>
                    <a:lstStyle/>
                    <a:p>
                      <a:pPr algn="l" fontAlgn="b"/>
                      <a:r>
                        <a:rPr lang="en-US" sz="11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dirty="0">
                          <a:solidFill>
                            <a:srgbClr val="000000"/>
                          </a:solidFill>
                          <a:effectLst/>
                          <a:latin typeface="Calibri" panose="020F0502020204030204" pitchFamily="34" charset="0"/>
                        </a:rPr>
                        <a:t>5</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B25004_005</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Sold, not occupied</a:t>
                      </a:r>
                    </a:p>
                  </a:txBody>
                  <a:tcPr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19881858"/>
                  </a:ext>
                </a:extLst>
              </a:tr>
              <a:tr h="131885">
                <a:tc>
                  <a:txBody>
                    <a:bodyPr/>
                    <a:lstStyle/>
                    <a:p>
                      <a:pPr algn="l" fontAlgn="b"/>
                      <a:r>
                        <a:rPr lang="en-US" sz="11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6</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B25004_006</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For seasonal, recreational, or occasional use</a:t>
                      </a:r>
                    </a:p>
                  </a:txBody>
                  <a:tcPr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59579926"/>
                  </a:ext>
                </a:extLst>
              </a:tr>
              <a:tr h="131885">
                <a:tc>
                  <a:txBody>
                    <a:bodyPr/>
                    <a:lstStyle/>
                    <a:p>
                      <a:pPr algn="l" fontAlgn="b"/>
                      <a:r>
                        <a:rPr lang="en-US" sz="11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7</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B25004_007</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For migrant workers</a:t>
                      </a:r>
                    </a:p>
                  </a:txBody>
                  <a:tcPr marR="7620" marT="7620" marB="0" anchor="b">
                    <a:solidFill>
                      <a:schemeClr val="bg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715178289"/>
                  </a:ext>
                </a:extLst>
              </a:tr>
              <a:tr h="131885">
                <a:tc>
                  <a:txBody>
                    <a:bodyPr/>
                    <a:lstStyle/>
                    <a:p>
                      <a:pPr algn="l" fontAlgn="b"/>
                      <a:r>
                        <a:rPr lang="en-US" sz="1100" b="0" i="0" u="none" strike="noStrike">
                          <a:solidFill>
                            <a:srgbClr val="000000"/>
                          </a:solidFill>
                          <a:effectLst/>
                          <a:latin typeface="Calibri" panose="020F0502020204030204" pitchFamily="34" charset="0"/>
                        </a:rPr>
                        <a:t>B25004</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8</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B25004_008</a:t>
                      </a:r>
                    </a:p>
                  </a:txBody>
                  <a:tcPr marL="7620" marR="7620" marT="7620" marB="0" anchor="b">
                    <a:solidFill>
                      <a:schemeClr val="bg1"/>
                    </a:solidFill>
                  </a:tcPr>
                </a:tc>
                <a:tc>
                  <a:txBody>
                    <a:bodyPr/>
                    <a:lstStyle/>
                    <a:p>
                      <a:pPr algn="l" fontAlgn="b"/>
                      <a:r>
                        <a:rPr lang="en-US" sz="1100" b="0" i="0" u="none" strike="noStrike">
                          <a:solidFill>
                            <a:srgbClr val="000000"/>
                          </a:solidFill>
                          <a:effectLst/>
                          <a:latin typeface="Calibri" panose="020F0502020204030204" pitchFamily="34" charset="0"/>
                        </a:rPr>
                        <a:t>Other vacant</a:t>
                      </a:r>
                    </a:p>
                  </a:txBody>
                  <a:tcPr marR="7620" marT="7620" marB="0" anchor="b">
                    <a:solidFill>
                      <a:schemeClr val="bg1"/>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38229292"/>
                  </a:ext>
                </a:extLst>
              </a:tr>
            </a:tbl>
          </a:graphicData>
        </a:graphic>
      </p:graphicFrame>
      <p:sp>
        <p:nvSpPr>
          <p:cNvPr id="4" name="Title 2">
            <a:extLst>
              <a:ext uri="{FF2B5EF4-FFF2-40B4-BE49-F238E27FC236}">
                <a16:creationId xmlns:a16="http://schemas.microsoft.com/office/drawing/2014/main" id="{62D129F2-7935-EC2E-1688-78F56A7F6497}"/>
              </a:ext>
            </a:extLst>
          </p:cNvPr>
          <p:cNvSpPr txBox="1">
            <a:spLocks/>
          </p:cNvSpPr>
          <p:nvPr/>
        </p:nvSpPr>
        <p:spPr>
          <a:xfrm>
            <a:off x="496108" y="4553844"/>
            <a:ext cx="3988341" cy="13255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dirty="0"/>
              <a:t>ACS5</a:t>
            </a:r>
            <a:br>
              <a:rPr lang="en-US" dirty="0"/>
            </a:br>
            <a:r>
              <a:rPr lang="en-US" dirty="0"/>
              <a:t>Table B25004</a:t>
            </a:r>
            <a:br>
              <a:rPr lang="en-US" dirty="0"/>
            </a:br>
            <a:r>
              <a:rPr lang="en-US" dirty="0"/>
              <a:t>Vacancy Status</a:t>
            </a:r>
          </a:p>
        </p:txBody>
      </p:sp>
      <p:graphicFrame>
        <p:nvGraphicFramePr>
          <p:cNvPr id="9" name="Table 10">
            <a:extLst>
              <a:ext uri="{FF2B5EF4-FFF2-40B4-BE49-F238E27FC236}">
                <a16:creationId xmlns:a16="http://schemas.microsoft.com/office/drawing/2014/main" id="{CE4BF2F0-6774-B182-4051-5801D928CB9B}"/>
              </a:ext>
            </a:extLst>
          </p:cNvPr>
          <p:cNvGraphicFramePr>
            <a:graphicFrameLocks noGrp="1"/>
          </p:cNvGraphicFramePr>
          <p:nvPr>
            <p:ph sz="half" idx="2"/>
            <p:extLst>
              <p:ext uri="{D42A27DB-BD31-4B8C-83A1-F6EECF244321}">
                <p14:modId xmlns:p14="http://schemas.microsoft.com/office/powerpoint/2010/main" val="1329383960"/>
              </p:ext>
            </p:extLst>
          </p:nvPr>
        </p:nvGraphicFramePr>
        <p:xfrm>
          <a:off x="4756825" y="419671"/>
          <a:ext cx="7269805" cy="3657032"/>
        </p:xfrm>
        <a:graphic>
          <a:graphicData uri="http://schemas.openxmlformats.org/drawingml/2006/table">
            <a:tbl>
              <a:tblPr firstRow="1" bandRow="1">
                <a:tableStyleId>{5940675A-B579-460E-94D1-54222C63F5DA}</a:tableStyleId>
              </a:tblPr>
              <a:tblGrid>
                <a:gridCol w="506977">
                  <a:extLst>
                    <a:ext uri="{9D8B030D-6E8A-4147-A177-3AD203B41FA5}">
                      <a16:colId xmlns:a16="http://schemas.microsoft.com/office/drawing/2014/main" val="1907784163"/>
                    </a:ext>
                  </a:extLst>
                </a:gridCol>
                <a:gridCol w="553919">
                  <a:extLst>
                    <a:ext uri="{9D8B030D-6E8A-4147-A177-3AD203B41FA5}">
                      <a16:colId xmlns:a16="http://schemas.microsoft.com/office/drawing/2014/main" val="2560897175"/>
                    </a:ext>
                  </a:extLst>
                </a:gridCol>
                <a:gridCol w="1065942">
                  <a:extLst>
                    <a:ext uri="{9D8B030D-6E8A-4147-A177-3AD203B41FA5}">
                      <a16:colId xmlns:a16="http://schemas.microsoft.com/office/drawing/2014/main" val="1744777936"/>
                    </a:ext>
                  </a:extLst>
                </a:gridCol>
                <a:gridCol w="4132408">
                  <a:extLst>
                    <a:ext uri="{9D8B030D-6E8A-4147-A177-3AD203B41FA5}">
                      <a16:colId xmlns:a16="http://schemas.microsoft.com/office/drawing/2014/main" val="699566319"/>
                    </a:ext>
                  </a:extLst>
                </a:gridCol>
                <a:gridCol w="1010559">
                  <a:extLst>
                    <a:ext uri="{9D8B030D-6E8A-4147-A177-3AD203B41FA5}">
                      <a16:colId xmlns:a16="http://schemas.microsoft.com/office/drawing/2014/main" val="2687182785"/>
                    </a:ext>
                  </a:extLst>
                </a:gridCol>
              </a:tblGrid>
              <a:tr h="145352">
                <a:tc>
                  <a:txBody>
                    <a:bodyPr/>
                    <a:lstStyle/>
                    <a:p>
                      <a:pPr algn="l" fontAlgn="ctr"/>
                      <a:r>
                        <a:rPr lang="en-US" sz="1200" b="1" u="none" strike="noStrike" dirty="0">
                          <a:solidFill>
                            <a:srgbClr val="000000"/>
                          </a:solidFill>
                          <a:effectLst/>
                        </a:rPr>
                        <a:t>Table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Line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Unique ID</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a:solidFill>
                            <a:srgbClr val="000000"/>
                          </a:solidFill>
                          <a:effectLst/>
                        </a:rPr>
                        <a:t>Stub</a:t>
                      </a:r>
                      <a:endParaRPr lang="en-US" sz="1200" b="1" i="0" u="none" strike="noStrike">
                        <a:solidFill>
                          <a:srgbClr val="000000"/>
                        </a:solidFill>
                        <a:effectLst/>
                        <a:latin typeface="Calibri" panose="020F0502020204030204" pitchFamily="34" charset="0"/>
                      </a:endParaRPr>
                    </a:p>
                  </a:txBody>
                  <a:tcPr marL="7620" marR="7620" marT="7620" marB="0" anchor="ctr">
                    <a:solidFill>
                      <a:schemeClr val="bg1">
                        <a:lumMod val="85000"/>
                      </a:schemeClr>
                    </a:solidFill>
                  </a:tcPr>
                </a:tc>
                <a:tc>
                  <a:txBody>
                    <a:bodyPr/>
                    <a:lstStyle/>
                    <a:p>
                      <a:pPr algn="l" fontAlgn="ctr"/>
                      <a:r>
                        <a:rPr lang="en-US" sz="1200" b="1" u="none" strike="noStrike" dirty="0">
                          <a:solidFill>
                            <a:srgbClr val="000000"/>
                          </a:solidFill>
                          <a:effectLst/>
                        </a:rPr>
                        <a:t>Data Release</a:t>
                      </a:r>
                      <a:endParaRPr lang="en-US" sz="1200" b="1" i="0" u="none" strike="noStrike" dirty="0">
                        <a:solidFill>
                          <a:srgbClr val="000000"/>
                        </a:solidFill>
                        <a:effectLst/>
                        <a:latin typeface="Calibri" panose="020F0502020204030204" pitchFamily="34" charset="0"/>
                      </a:endParaRPr>
                    </a:p>
                  </a:txBody>
                  <a:tcPr marL="7620" marR="7620" marT="7620" marB="0" anchor="ctr">
                    <a:solidFill>
                      <a:schemeClr val="bg1">
                        <a:lumMod val="85000"/>
                      </a:schemeClr>
                    </a:solidFill>
                  </a:tcPr>
                </a:tc>
                <a:extLst>
                  <a:ext uri="{0D108BD9-81ED-4DB2-BD59-A6C34878D82A}">
                    <a16:rowId xmlns:a16="http://schemas.microsoft.com/office/drawing/2014/main" val="29575223"/>
                  </a:ext>
                </a:extLst>
              </a:tr>
              <a:tr h="193156">
                <a:tc>
                  <a:txBody>
                    <a:bodyPr/>
                    <a:lstStyle/>
                    <a:p>
                      <a:pPr algn="l" fontAlgn="b"/>
                      <a:r>
                        <a:rPr lang="en-US" sz="1200" b="0" i="0" u="none" strike="noStrike" dirty="0">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1" i="0" u="none" strike="noStrike">
                          <a:solidFill>
                            <a:srgbClr val="000000"/>
                          </a:solidFill>
                          <a:effectLst/>
                          <a:latin typeface="Calibri" panose="020F0502020204030204" pitchFamily="34" charset="0"/>
                        </a:rPr>
                        <a:t>TENURE BY VEHICLES AVAILABLE</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1,5</a:t>
                      </a:r>
                    </a:p>
                  </a:txBody>
                  <a:tcPr marL="7620" marR="7620" marT="7620" marB="0" anchor="b">
                    <a:solidFill>
                      <a:schemeClr val="bg1"/>
                    </a:solidFill>
                  </a:tcPr>
                </a:tc>
                <a:extLst>
                  <a:ext uri="{0D108BD9-81ED-4DB2-BD59-A6C34878D82A}">
                    <a16:rowId xmlns:a16="http://schemas.microsoft.com/office/drawing/2014/main" val="3230037033"/>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 </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1200" b="0" i="1" u="none" strike="noStrike">
                          <a:solidFill>
                            <a:srgbClr val="000000"/>
                          </a:solidFill>
                          <a:effectLst/>
                          <a:latin typeface="Calibri" panose="020F0502020204030204" pitchFamily="34" charset="0"/>
                        </a:rPr>
                        <a:t>Universe:  Occupied housing units</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B25044_001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Total:</a:t>
                      </a:r>
                    </a:p>
                  </a:txBody>
                  <a:tcPr marL="762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B25044_002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Owner occupied:</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092722999"/>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B25044_003</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No vehicle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79006913"/>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B25044_004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 vehicle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84238888"/>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B25044_005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2 vehicles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19881858"/>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6</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B25044_006</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3 vehicles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59579926"/>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7</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B25044_007</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4 vehicles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715178289"/>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8</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B25044_008</a:t>
                      </a:r>
                    </a:p>
                  </a:txBody>
                  <a:tcPr marL="7620" marR="7620" marT="7620" marB="0" anchor="b">
                    <a:solidFill>
                      <a:schemeClr val="bg1"/>
                    </a:solidFill>
                  </a:tcPr>
                </a:tc>
                <a:tc>
                  <a:txBody>
                    <a:bodyPr/>
                    <a:lstStyle/>
                    <a:p>
                      <a:pPr algn="l" fontAlgn="b"/>
                      <a:r>
                        <a:rPr lang="en-US" sz="1200" b="0" i="0" u="none" strike="noStrike" dirty="0">
                          <a:solidFill>
                            <a:srgbClr val="000000"/>
                          </a:solidFill>
                          <a:effectLst/>
                          <a:latin typeface="Calibri" panose="020F0502020204030204" pitchFamily="34" charset="0"/>
                        </a:rPr>
                        <a:t>5 or more vehicles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38229292"/>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9</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B25044_009</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Renter occupied:</a:t>
                      </a:r>
                    </a:p>
                  </a:txBody>
                  <a:tcPr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53479126"/>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10</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B25044_010</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No vehicle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0175730"/>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B25044_011</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 vehicle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62572474"/>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B25044_012</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2 vehicles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22070716"/>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B25044_013</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3 vehicles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05236459"/>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B25044_014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4 vehicles available</a:t>
                      </a:r>
                    </a:p>
                  </a:txBody>
                  <a:tcPr marL="182880" marR="7620" marT="7620" marB="0" anchor="b">
                    <a:solidFill>
                      <a:schemeClr val="bg1"/>
                    </a:solid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773698379"/>
                  </a:ext>
                </a:extLst>
              </a:tr>
              <a:tr h="193156">
                <a:tc>
                  <a:txBody>
                    <a:bodyPr/>
                    <a:lstStyle/>
                    <a:p>
                      <a:pPr algn="l" fontAlgn="b"/>
                      <a:r>
                        <a:rPr lang="en-US" sz="1200" b="0" i="0" u="none" strike="noStrike">
                          <a:solidFill>
                            <a:srgbClr val="000000"/>
                          </a:solidFill>
                          <a:effectLst/>
                          <a:latin typeface="Calibri" panose="020F0502020204030204" pitchFamily="34" charset="0"/>
                        </a:rPr>
                        <a:t>B25044</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15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B25044_015</a:t>
                      </a:r>
                    </a:p>
                  </a:txBody>
                  <a:tcPr marL="7620" marR="7620" marT="7620" marB="0" anchor="b">
                    <a:solidFill>
                      <a:schemeClr val="bg1"/>
                    </a:solidFill>
                  </a:tcPr>
                </a:tc>
                <a:tc>
                  <a:txBody>
                    <a:bodyPr/>
                    <a:lstStyle/>
                    <a:p>
                      <a:pPr algn="l" fontAlgn="b"/>
                      <a:r>
                        <a:rPr lang="en-US" sz="1200" b="0" i="0" u="none" strike="noStrike">
                          <a:solidFill>
                            <a:srgbClr val="000000"/>
                          </a:solidFill>
                          <a:effectLst/>
                          <a:latin typeface="Calibri" panose="020F0502020204030204" pitchFamily="34" charset="0"/>
                        </a:rPr>
                        <a:t>5 or more vehicles available</a:t>
                      </a:r>
                    </a:p>
                  </a:txBody>
                  <a:tcPr marL="182880" marR="7620" marT="7620" marB="0" anchor="b">
                    <a:solidFill>
                      <a:schemeClr val="bg1"/>
                    </a:solidFill>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08921622"/>
                  </a:ext>
                </a:extLst>
              </a:tr>
            </a:tbl>
          </a:graphicData>
        </a:graphic>
      </p:graphicFrame>
      <p:sp>
        <p:nvSpPr>
          <p:cNvPr id="11" name="Title 2">
            <a:extLst>
              <a:ext uri="{FF2B5EF4-FFF2-40B4-BE49-F238E27FC236}">
                <a16:creationId xmlns:a16="http://schemas.microsoft.com/office/drawing/2014/main" id="{DB5CC4E3-69B4-847F-5623-08185CCE4919}"/>
              </a:ext>
            </a:extLst>
          </p:cNvPr>
          <p:cNvSpPr>
            <a:spLocks noGrp="1"/>
          </p:cNvSpPr>
          <p:nvPr>
            <p:ph type="title"/>
          </p:nvPr>
        </p:nvSpPr>
        <p:spPr>
          <a:xfrm>
            <a:off x="496109" y="419671"/>
            <a:ext cx="3988341" cy="1813872"/>
          </a:xfrm>
        </p:spPr>
        <p:txBody>
          <a:bodyPr>
            <a:normAutofit fontScale="90000"/>
          </a:bodyPr>
          <a:lstStyle/>
          <a:p>
            <a:r>
              <a:rPr lang="en-US" dirty="0"/>
              <a:t>ACS5</a:t>
            </a:r>
            <a:br>
              <a:rPr lang="en-US" dirty="0"/>
            </a:br>
            <a:r>
              <a:rPr lang="en-US" dirty="0"/>
              <a:t>Table B25044</a:t>
            </a:r>
            <a:br>
              <a:rPr lang="en-US" dirty="0"/>
            </a:br>
            <a:r>
              <a:rPr lang="en-US" dirty="0"/>
              <a:t>Tenure by Vehicles Available</a:t>
            </a:r>
          </a:p>
        </p:txBody>
      </p:sp>
    </p:spTree>
    <p:extLst>
      <p:ext uri="{BB962C8B-B14F-4D97-AF65-F5344CB8AC3E}">
        <p14:creationId xmlns:p14="http://schemas.microsoft.com/office/powerpoint/2010/main" val="15844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ACS 5 Variables </a:t>
            </a:r>
          </a:p>
        </p:txBody>
      </p:sp>
      <p:pic>
        <p:nvPicPr>
          <p:cNvPr id="5" name="Content Placeholder 4">
            <a:extLst>
              <a:ext uri="{FF2B5EF4-FFF2-40B4-BE49-F238E27FC236}">
                <a16:creationId xmlns:a16="http://schemas.microsoft.com/office/drawing/2014/main" id="{44BD16C6-3DC4-6CDF-502A-3DCBBE0A8D4C}"/>
              </a:ext>
            </a:extLst>
          </p:cNvPr>
          <p:cNvPicPr>
            <a:picLocks noGrp="1" noChangeAspect="1"/>
          </p:cNvPicPr>
          <p:nvPr>
            <p:ph idx="1"/>
          </p:nvPr>
        </p:nvPicPr>
        <p:blipFill rotWithShape="1">
          <a:blip r:embed="rId3"/>
          <a:srcRect t="-1" r="1072" b="-1"/>
          <a:stretch/>
        </p:blipFill>
        <p:spPr>
          <a:xfrm>
            <a:off x="4339054" y="2194974"/>
            <a:ext cx="7599517" cy="3559175"/>
          </a:xfrm>
        </p:spPr>
      </p:pic>
      <p:pic>
        <p:nvPicPr>
          <p:cNvPr id="6" name="Picture 5">
            <a:extLst>
              <a:ext uri="{FF2B5EF4-FFF2-40B4-BE49-F238E27FC236}">
                <a16:creationId xmlns:a16="http://schemas.microsoft.com/office/drawing/2014/main" id="{A529D6CB-0A62-075D-A318-78B2E7D2D03A}"/>
              </a:ext>
            </a:extLst>
          </p:cNvPr>
          <p:cNvPicPr>
            <a:picLocks noChangeAspect="1"/>
          </p:cNvPicPr>
          <p:nvPr/>
        </p:nvPicPr>
        <p:blipFill rotWithShape="1">
          <a:blip r:embed="rId4"/>
          <a:srcRect r="605" b="1420"/>
          <a:stretch/>
        </p:blipFill>
        <p:spPr>
          <a:xfrm>
            <a:off x="493276" y="2194974"/>
            <a:ext cx="3642020" cy="3559175"/>
          </a:xfrm>
          <a:prstGeom prst="rect">
            <a:avLst/>
          </a:prstGeom>
        </p:spPr>
      </p:pic>
      <p:sp>
        <p:nvSpPr>
          <p:cNvPr id="7" name="TextBox 6">
            <a:extLst>
              <a:ext uri="{FF2B5EF4-FFF2-40B4-BE49-F238E27FC236}">
                <a16:creationId xmlns:a16="http://schemas.microsoft.com/office/drawing/2014/main" id="{4149973C-2E8B-5DD0-97D3-62373C70B7D7}"/>
              </a:ext>
            </a:extLst>
          </p:cNvPr>
          <p:cNvSpPr txBox="1"/>
          <p:nvPr/>
        </p:nvSpPr>
        <p:spPr>
          <a:xfrm>
            <a:off x="1111360" y="1900719"/>
            <a:ext cx="3002169" cy="369332"/>
          </a:xfrm>
          <a:prstGeom prst="rect">
            <a:avLst/>
          </a:prstGeom>
          <a:noFill/>
        </p:spPr>
        <p:txBody>
          <a:bodyPr wrap="none" rtlCol="0">
            <a:spAutoFit/>
          </a:bodyPr>
          <a:lstStyle/>
          <a:p>
            <a:r>
              <a:rPr lang="en-US" dirty="0"/>
              <a:t>Selected variables CSV (120)</a:t>
            </a:r>
          </a:p>
        </p:txBody>
      </p:sp>
      <p:sp>
        <p:nvSpPr>
          <p:cNvPr id="8" name="TextBox 7">
            <a:extLst>
              <a:ext uri="{FF2B5EF4-FFF2-40B4-BE49-F238E27FC236}">
                <a16:creationId xmlns:a16="http://schemas.microsoft.com/office/drawing/2014/main" id="{C922B9EC-BC33-AAFB-23A5-615EF01B9F1D}"/>
              </a:ext>
            </a:extLst>
          </p:cNvPr>
          <p:cNvSpPr txBox="1"/>
          <p:nvPr/>
        </p:nvSpPr>
        <p:spPr>
          <a:xfrm>
            <a:off x="6166261" y="1900719"/>
            <a:ext cx="4027468" cy="369332"/>
          </a:xfrm>
          <a:prstGeom prst="rect">
            <a:avLst/>
          </a:prstGeom>
          <a:noFill/>
        </p:spPr>
        <p:txBody>
          <a:bodyPr wrap="square" rtlCol="0">
            <a:spAutoFit/>
          </a:bodyPr>
          <a:lstStyle/>
          <a:p>
            <a:r>
              <a:rPr lang="en-US" dirty="0"/>
              <a:t>Script to pull data for selected variables</a:t>
            </a:r>
          </a:p>
        </p:txBody>
      </p:sp>
    </p:spTree>
    <p:extLst>
      <p:ext uri="{BB962C8B-B14F-4D97-AF65-F5344CB8AC3E}">
        <p14:creationId xmlns:p14="http://schemas.microsoft.com/office/powerpoint/2010/main" val="1110038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Training Overview</a:t>
            </a:r>
          </a:p>
        </p:txBody>
      </p:sp>
      <p:sp>
        <p:nvSpPr>
          <p:cNvPr id="3" name="Content Placeholder 2">
            <a:extLst>
              <a:ext uri="{FF2B5EF4-FFF2-40B4-BE49-F238E27FC236}">
                <a16:creationId xmlns:a16="http://schemas.microsoft.com/office/drawing/2014/main" id="{0F2B56EC-333A-09FD-754B-F2C1E3E5112A}"/>
              </a:ext>
            </a:extLst>
          </p:cNvPr>
          <p:cNvSpPr>
            <a:spLocks noGrp="1"/>
          </p:cNvSpPr>
          <p:nvPr>
            <p:ph idx="1"/>
          </p:nvPr>
        </p:nvSpPr>
        <p:spPr>
          <a:xfrm>
            <a:off x="838199" y="2080785"/>
            <a:ext cx="4690930" cy="3558746"/>
          </a:xfrm>
        </p:spPr>
        <p:txBody>
          <a:bodyPr>
            <a:normAutofit lnSpcReduction="10000"/>
          </a:bodyPr>
          <a:lstStyle/>
          <a:p>
            <a:r>
              <a:rPr lang="en-US" dirty="0"/>
              <a:t>Training 1 </a:t>
            </a:r>
          </a:p>
          <a:p>
            <a:pPr lvl="1"/>
            <a:r>
              <a:rPr lang="en-US" dirty="0"/>
              <a:t>Census Data</a:t>
            </a:r>
          </a:p>
          <a:p>
            <a:pPr lvl="2"/>
            <a:r>
              <a:rPr lang="en-US" dirty="0" err="1"/>
              <a:t>TidyCensus</a:t>
            </a:r>
            <a:r>
              <a:rPr lang="en-US" dirty="0"/>
              <a:t> R Package</a:t>
            </a:r>
          </a:p>
          <a:p>
            <a:pPr lvl="2"/>
            <a:r>
              <a:rPr lang="en-US" dirty="0"/>
              <a:t>2020 Decennial Data</a:t>
            </a:r>
          </a:p>
          <a:p>
            <a:pPr lvl="2"/>
            <a:r>
              <a:rPr lang="en-US" dirty="0"/>
              <a:t>2021 ACS5 Data</a:t>
            </a:r>
          </a:p>
          <a:p>
            <a:pPr lvl="2"/>
            <a:r>
              <a:rPr lang="en-US" dirty="0"/>
              <a:t>Pulling necessary Data</a:t>
            </a:r>
          </a:p>
          <a:p>
            <a:pPr lvl="1"/>
            <a:r>
              <a:rPr lang="en-US" dirty="0"/>
              <a:t>Processing and Balancing Input Data for </a:t>
            </a:r>
            <a:r>
              <a:rPr lang="en-US" dirty="0" err="1"/>
              <a:t>PopulationSim</a:t>
            </a:r>
            <a:endParaRPr lang="en-US" dirty="0"/>
          </a:p>
          <a:p>
            <a:pPr lvl="1"/>
            <a:r>
              <a:rPr lang="en-US" dirty="0"/>
              <a:t>Building Controls and Geography Crosswalk </a:t>
            </a:r>
          </a:p>
          <a:p>
            <a:pPr lvl="1"/>
            <a:endParaRPr lang="en-US" dirty="0"/>
          </a:p>
        </p:txBody>
      </p:sp>
      <p:sp>
        <p:nvSpPr>
          <p:cNvPr id="4" name="Content Placeholder 2">
            <a:extLst>
              <a:ext uri="{FF2B5EF4-FFF2-40B4-BE49-F238E27FC236}">
                <a16:creationId xmlns:a16="http://schemas.microsoft.com/office/drawing/2014/main" id="{8833FF7E-2BF5-7D80-10E3-BC5C72F3A3C0}"/>
              </a:ext>
            </a:extLst>
          </p:cNvPr>
          <p:cNvSpPr txBox="1">
            <a:spLocks/>
          </p:cNvSpPr>
          <p:nvPr/>
        </p:nvSpPr>
        <p:spPr>
          <a:xfrm>
            <a:off x="6662872" y="2080785"/>
            <a:ext cx="4690930" cy="3558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Training 2</a:t>
            </a:r>
          </a:p>
          <a:p>
            <a:pPr lvl="1"/>
            <a:r>
              <a:rPr lang="en-US" dirty="0" err="1"/>
              <a:t>PopulationSim</a:t>
            </a:r>
            <a:r>
              <a:rPr lang="en-US" dirty="0"/>
              <a:t> Folder Structure</a:t>
            </a:r>
          </a:p>
          <a:p>
            <a:pPr lvl="1"/>
            <a:r>
              <a:rPr lang="en-US" dirty="0"/>
              <a:t>Seed Processor</a:t>
            </a:r>
          </a:p>
          <a:p>
            <a:pPr lvl="1"/>
            <a:r>
              <a:rPr lang="en-US" dirty="0"/>
              <a:t>Running </a:t>
            </a:r>
            <a:r>
              <a:rPr lang="en-US" dirty="0" err="1"/>
              <a:t>PopulationSim</a:t>
            </a:r>
            <a:endParaRPr lang="en-US" dirty="0"/>
          </a:p>
          <a:p>
            <a:pPr lvl="1"/>
            <a:r>
              <a:rPr lang="en-US" dirty="0"/>
              <a:t>Outputs</a:t>
            </a:r>
          </a:p>
          <a:p>
            <a:pPr lvl="1"/>
            <a:r>
              <a:rPr lang="en-US" dirty="0"/>
              <a:t>Validation </a:t>
            </a:r>
          </a:p>
          <a:p>
            <a:pPr lvl="1"/>
            <a:r>
              <a:rPr lang="en-US" dirty="0"/>
              <a:t>Overview of Differences in Group Quarters Processing</a:t>
            </a:r>
          </a:p>
        </p:txBody>
      </p:sp>
    </p:spTree>
    <p:extLst>
      <p:ext uri="{BB962C8B-B14F-4D97-AF65-F5344CB8AC3E}">
        <p14:creationId xmlns:p14="http://schemas.microsoft.com/office/powerpoint/2010/main" val="567486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ACS 5 Data  </a:t>
            </a:r>
          </a:p>
        </p:txBody>
      </p:sp>
      <p:pic>
        <p:nvPicPr>
          <p:cNvPr id="18" name="Content Placeholder 17">
            <a:extLst>
              <a:ext uri="{FF2B5EF4-FFF2-40B4-BE49-F238E27FC236}">
                <a16:creationId xmlns:a16="http://schemas.microsoft.com/office/drawing/2014/main" id="{A4B49B83-3E4A-B24F-9B45-33EBD89AABAC}"/>
              </a:ext>
            </a:extLst>
          </p:cNvPr>
          <p:cNvPicPr>
            <a:picLocks noGrp="1" noChangeAspect="1"/>
          </p:cNvPicPr>
          <p:nvPr>
            <p:ph idx="1"/>
          </p:nvPr>
        </p:nvPicPr>
        <p:blipFill>
          <a:blip r:embed="rId3"/>
          <a:stretch>
            <a:fillRect/>
          </a:stretch>
        </p:blipFill>
        <p:spPr>
          <a:xfrm>
            <a:off x="2135955" y="2271472"/>
            <a:ext cx="7920090" cy="3814607"/>
          </a:xfrm>
        </p:spPr>
      </p:pic>
      <p:sp>
        <p:nvSpPr>
          <p:cNvPr id="19" name="TextBox 18">
            <a:extLst>
              <a:ext uri="{FF2B5EF4-FFF2-40B4-BE49-F238E27FC236}">
                <a16:creationId xmlns:a16="http://schemas.microsoft.com/office/drawing/2014/main" id="{8F76B698-F924-82B3-0C9A-6F0099435496}"/>
              </a:ext>
            </a:extLst>
          </p:cNvPr>
          <p:cNvSpPr txBox="1"/>
          <p:nvPr/>
        </p:nvSpPr>
        <p:spPr>
          <a:xfrm>
            <a:off x="3902467" y="1902140"/>
            <a:ext cx="4648146" cy="369332"/>
          </a:xfrm>
          <a:prstGeom prst="rect">
            <a:avLst/>
          </a:prstGeom>
          <a:noFill/>
        </p:spPr>
        <p:txBody>
          <a:bodyPr wrap="square" rtlCol="0">
            <a:spAutoFit/>
          </a:bodyPr>
          <a:lstStyle/>
          <a:p>
            <a:r>
              <a:rPr lang="en-US" dirty="0"/>
              <a:t>ACS 5 2021 Block Group Data (2,971 Rows)</a:t>
            </a:r>
          </a:p>
        </p:txBody>
      </p:sp>
    </p:spTree>
    <p:extLst>
      <p:ext uri="{BB962C8B-B14F-4D97-AF65-F5344CB8AC3E}">
        <p14:creationId xmlns:p14="http://schemas.microsoft.com/office/powerpoint/2010/main" val="2187640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38CE-7B96-FA31-99F9-16FCFB609E64}"/>
              </a:ext>
            </a:extLst>
          </p:cNvPr>
          <p:cNvSpPr>
            <a:spLocks noGrp="1"/>
          </p:cNvSpPr>
          <p:nvPr>
            <p:ph type="title"/>
          </p:nvPr>
        </p:nvSpPr>
        <p:spPr>
          <a:xfrm>
            <a:off x="228600" y="273269"/>
            <a:ext cx="2251841" cy="1325563"/>
          </a:xfrm>
        </p:spPr>
        <p:txBody>
          <a:bodyPr/>
          <a:lstStyle/>
          <a:p>
            <a:r>
              <a:rPr lang="en-US" dirty="0"/>
              <a:t>Field Totals</a:t>
            </a:r>
          </a:p>
        </p:txBody>
      </p:sp>
      <p:sp>
        <p:nvSpPr>
          <p:cNvPr id="3" name="Content Placeholder 2">
            <a:extLst>
              <a:ext uri="{FF2B5EF4-FFF2-40B4-BE49-F238E27FC236}">
                <a16:creationId xmlns:a16="http://schemas.microsoft.com/office/drawing/2014/main" id="{C194A3A7-E035-63E3-4714-ECFF609C5CB6}"/>
              </a:ext>
            </a:extLst>
          </p:cNvPr>
          <p:cNvSpPr>
            <a:spLocks noGrp="1"/>
          </p:cNvSpPr>
          <p:nvPr>
            <p:ph sz="half" idx="2"/>
          </p:nvPr>
        </p:nvSpPr>
        <p:spPr>
          <a:xfrm>
            <a:off x="228600" y="2040486"/>
            <a:ext cx="2452664" cy="4210050"/>
          </a:xfrm>
        </p:spPr>
        <p:txBody>
          <a:bodyPr/>
          <a:lstStyle/>
          <a:p>
            <a:r>
              <a:rPr lang="en-US" dirty="0"/>
              <a:t>Tables do not all sum to the same totals</a:t>
            </a:r>
          </a:p>
          <a:p>
            <a:r>
              <a:rPr lang="en-US" dirty="0"/>
              <a:t>The sum of each table is dependent on what the table counts</a:t>
            </a:r>
          </a:p>
          <a:p>
            <a:pPr marL="0" indent="0">
              <a:buNone/>
            </a:pPr>
            <a:endParaRPr lang="en-US" dirty="0"/>
          </a:p>
        </p:txBody>
      </p:sp>
      <p:pic>
        <p:nvPicPr>
          <p:cNvPr id="9" name="Picture 8">
            <a:extLst>
              <a:ext uri="{FF2B5EF4-FFF2-40B4-BE49-F238E27FC236}">
                <a16:creationId xmlns:a16="http://schemas.microsoft.com/office/drawing/2014/main" id="{F6FFF9D8-B23D-5CFF-BA33-3231FFFAEFAD}"/>
              </a:ext>
            </a:extLst>
          </p:cNvPr>
          <p:cNvPicPr>
            <a:picLocks noChangeAspect="1"/>
          </p:cNvPicPr>
          <p:nvPr/>
        </p:nvPicPr>
        <p:blipFill>
          <a:blip r:embed="rId3"/>
          <a:stretch>
            <a:fillRect/>
          </a:stretch>
        </p:blipFill>
        <p:spPr>
          <a:xfrm>
            <a:off x="2801196" y="273269"/>
            <a:ext cx="9390804" cy="6085488"/>
          </a:xfrm>
          <a:prstGeom prst="rect">
            <a:avLst/>
          </a:prstGeom>
        </p:spPr>
      </p:pic>
    </p:spTree>
    <p:extLst>
      <p:ext uri="{BB962C8B-B14F-4D97-AF65-F5344CB8AC3E}">
        <p14:creationId xmlns:p14="http://schemas.microsoft.com/office/powerpoint/2010/main" val="2024717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38CE-7B96-FA31-99F9-16FCFB609E64}"/>
              </a:ext>
            </a:extLst>
          </p:cNvPr>
          <p:cNvSpPr>
            <a:spLocks noGrp="1"/>
          </p:cNvSpPr>
          <p:nvPr>
            <p:ph type="title"/>
          </p:nvPr>
        </p:nvSpPr>
        <p:spPr>
          <a:xfrm>
            <a:off x="228600" y="273269"/>
            <a:ext cx="2251841" cy="1325563"/>
          </a:xfrm>
        </p:spPr>
        <p:txBody>
          <a:bodyPr/>
          <a:lstStyle/>
          <a:p>
            <a:r>
              <a:rPr lang="en-US" dirty="0"/>
              <a:t>Field Totals</a:t>
            </a:r>
          </a:p>
        </p:txBody>
      </p:sp>
      <p:sp>
        <p:nvSpPr>
          <p:cNvPr id="3" name="Content Placeholder 2">
            <a:extLst>
              <a:ext uri="{FF2B5EF4-FFF2-40B4-BE49-F238E27FC236}">
                <a16:creationId xmlns:a16="http://schemas.microsoft.com/office/drawing/2014/main" id="{C194A3A7-E035-63E3-4714-ECFF609C5CB6}"/>
              </a:ext>
            </a:extLst>
          </p:cNvPr>
          <p:cNvSpPr>
            <a:spLocks noGrp="1"/>
          </p:cNvSpPr>
          <p:nvPr>
            <p:ph sz="half" idx="2"/>
          </p:nvPr>
        </p:nvSpPr>
        <p:spPr>
          <a:xfrm>
            <a:off x="228600" y="2040486"/>
            <a:ext cx="2452664" cy="4210050"/>
          </a:xfrm>
        </p:spPr>
        <p:txBody>
          <a:bodyPr/>
          <a:lstStyle/>
          <a:p>
            <a:r>
              <a:rPr lang="en-US" dirty="0"/>
              <a:t>Green are total Households</a:t>
            </a:r>
          </a:p>
          <a:p>
            <a:r>
              <a:rPr lang="en-US" dirty="0"/>
              <a:t>Blue are total Population</a:t>
            </a:r>
          </a:p>
          <a:p>
            <a:r>
              <a:rPr lang="en-US" dirty="0"/>
              <a:t>HHUT – Housing type/units uses number of dwellings</a:t>
            </a:r>
          </a:p>
          <a:p>
            <a:pPr marL="0" indent="0">
              <a:buNone/>
            </a:pPr>
            <a:endParaRPr lang="en-US" dirty="0"/>
          </a:p>
        </p:txBody>
      </p:sp>
      <p:pic>
        <p:nvPicPr>
          <p:cNvPr id="4" name="Picture 3">
            <a:extLst>
              <a:ext uri="{FF2B5EF4-FFF2-40B4-BE49-F238E27FC236}">
                <a16:creationId xmlns:a16="http://schemas.microsoft.com/office/drawing/2014/main" id="{9E9A7626-E504-85B2-D826-9D50EBCDC1D6}"/>
              </a:ext>
            </a:extLst>
          </p:cNvPr>
          <p:cNvPicPr>
            <a:picLocks noChangeAspect="1"/>
          </p:cNvPicPr>
          <p:nvPr/>
        </p:nvPicPr>
        <p:blipFill rotWithShape="1">
          <a:blip r:embed="rId3"/>
          <a:srcRect r="1326"/>
          <a:stretch/>
        </p:blipFill>
        <p:spPr>
          <a:xfrm>
            <a:off x="2604893" y="273268"/>
            <a:ext cx="9587107" cy="6243145"/>
          </a:xfrm>
          <a:prstGeom prst="rect">
            <a:avLst/>
          </a:prstGeom>
        </p:spPr>
      </p:pic>
    </p:spTree>
    <p:extLst>
      <p:ext uri="{BB962C8B-B14F-4D97-AF65-F5344CB8AC3E}">
        <p14:creationId xmlns:p14="http://schemas.microsoft.com/office/powerpoint/2010/main" val="1554529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4092851" y="139630"/>
            <a:ext cx="3850531" cy="6757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Balancing Input Data</a:t>
            </a:r>
          </a:p>
        </p:txBody>
      </p:sp>
      <p:pic>
        <p:nvPicPr>
          <p:cNvPr id="5" name="Picture 4">
            <a:extLst>
              <a:ext uri="{FF2B5EF4-FFF2-40B4-BE49-F238E27FC236}">
                <a16:creationId xmlns:a16="http://schemas.microsoft.com/office/drawing/2014/main" id="{C79C4F46-524A-757A-D71E-9FBCE4805F02}"/>
              </a:ext>
            </a:extLst>
          </p:cNvPr>
          <p:cNvPicPr>
            <a:picLocks noChangeAspect="1"/>
          </p:cNvPicPr>
          <p:nvPr/>
        </p:nvPicPr>
        <p:blipFill>
          <a:blip r:embed="rId3"/>
          <a:stretch>
            <a:fillRect/>
          </a:stretch>
        </p:blipFill>
        <p:spPr>
          <a:xfrm>
            <a:off x="0" y="815365"/>
            <a:ext cx="6018117" cy="5708651"/>
          </a:xfrm>
          <a:prstGeom prst="rect">
            <a:avLst/>
          </a:prstGeom>
        </p:spPr>
      </p:pic>
      <p:pic>
        <p:nvPicPr>
          <p:cNvPr id="7" name="Picture 6">
            <a:extLst>
              <a:ext uri="{FF2B5EF4-FFF2-40B4-BE49-F238E27FC236}">
                <a16:creationId xmlns:a16="http://schemas.microsoft.com/office/drawing/2014/main" id="{7AEEA894-933D-C5A4-EB54-44828D9D43C6}"/>
              </a:ext>
            </a:extLst>
          </p:cNvPr>
          <p:cNvPicPr>
            <a:picLocks noChangeAspect="1"/>
          </p:cNvPicPr>
          <p:nvPr/>
        </p:nvPicPr>
        <p:blipFill rotWithShape="1">
          <a:blip r:embed="rId4"/>
          <a:srcRect l="531" t="466"/>
          <a:stretch/>
        </p:blipFill>
        <p:spPr>
          <a:xfrm>
            <a:off x="6052365" y="815366"/>
            <a:ext cx="6139635" cy="5708651"/>
          </a:xfrm>
          <a:prstGeom prst="rect">
            <a:avLst/>
          </a:prstGeom>
        </p:spPr>
      </p:pic>
    </p:spTree>
    <p:extLst>
      <p:ext uri="{BB962C8B-B14F-4D97-AF65-F5344CB8AC3E}">
        <p14:creationId xmlns:p14="http://schemas.microsoft.com/office/powerpoint/2010/main" val="1195150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4092851" y="139630"/>
            <a:ext cx="3850531" cy="6757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Balancing Input Data</a:t>
            </a:r>
          </a:p>
        </p:txBody>
      </p:sp>
      <p:pic>
        <p:nvPicPr>
          <p:cNvPr id="4" name="Picture 3">
            <a:extLst>
              <a:ext uri="{FF2B5EF4-FFF2-40B4-BE49-F238E27FC236}">
                <a16:creationId xmlns:a16="http://schemas.microsoft.com/office/drawing/2014/main" id="{AC8AF730-2AF3-9813-D82A-CDD80351FE68}"/>
              </a:ext>
            </a:extLst>
          </p:cNvPr>
          <p:cNvPicPr>
            <a:picLocks noChangeAspect="1"/>
          </p:cNvPicPr>
          <p:nvPr/>
        </p:nvPicPr>
        <p:blipFill>
          <a:blip r:embed="rId3"/>
          <a:stretch>
            <a:fillRect/>
          </a:stretch>
        </p:blipFill>
        <p:spPr>
          <a:xfrm>
            <a:off x="52551" y="1292049"/>
            <a:ext cx="12086897" cy="4883081"/>
          </a:xfrm>
          <a:prstGeom prst="rect">
            <a:avLst/>
          </a:prstGeom>
        </p:spPr>
      </p:pic>
    </p:spTree>
    <p:extLst>
      <p:ext uri="{BB962C8B-B14F-4D97-AF65-F5344CB8AC3E}">
        <p14:creationId xmlns:p14="http://schemas.microsoft.com/office/powerpoint/2010/main" val="337117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4092851" y="139630"/>
            <a:ext cx="3850531" cy="6757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Balancing Input Data</a:t>
            </a:r>
          </a:p>
        </p:txBody>
      </p:sp>
      <p:pic>
        <p:nvPicPr>
          <p:cNvPr id="5" name="Picture 4">
            <a:extLst>
              <a:ext uri="{FF2B5EF4-FFF2-40B4-BE49-F238E27FC236}">
                <a16:creationId xmlns:a16="http://schemas.microsoft.com/office/drawing/2014/main" id="{C50402DC-8678-8340-27A9-33A5B2E55D1D}"/>
              </a:ext>
            </a:extLst>
          </p:cNvPr>
          <p:cNvPicPr>
            <a:picLocks noChangeAspect="1"/>
          </p:cNvPicPr>
          <p:nvPr/>
        </p:nvPicPr>
        <p:blipFill>
          <a:blip r:embed="rId3"/>
          <a:stretch>
            <a:fillRect/>
          </a:stretch>
        </p:blipFill>
        <p:spPr>
          <a:xfrm>
            <a:off x="118334" y="815365"/>
            <a:ext cx="9076239" cy="3598868"/>
          </a:xfrm>
          <a:prstGeom prst="rect">
            <a:avLst/>
          </a:prstGeom>
        </p:spPr>
      </p:pic>
      <p:pic>
        <p:nvPicPr>
          <p:cNvPr id="7" name="Picture 6">
            <a:extLst>
              <a:ext uri="{FF2B5EF4-FFF2-40B4-BE49-F238E27FC236}">
                <a16:creationId xmlns:a16="http://schemas.microsoft.com/office/drawing/2014/main" id="{4B51260E-FCA6-B535-7F0B-82D4AF8A13C0}"/>
              </a:ext>
            </a:extLst>
          </p:cNvPr>
          <p:cNvPicPr>
            <a:picLocks noChangeAspect="1"/>
          </p:cNvPicPr>
          <p:nvPr/>
        </p:nvPicPr>
        <p:blipFill>
          <a:blip r:embed="rId4"/>
          <a:stretch>
            <a:fillRect/>
          </a:stretch>
        </p:blipFill>
        <p:spPr>
          <a:xfrm>
            <a:off x="2997427" y="2992259"/>
            <a:ext cx="9076240" cy="3640050"/>
          </a:xfrm>
          <a:prstGeom prst="rect">
            <a:avLst/>
          </a:prstGeom>
        </p:spPr>
      </p:pic>
    </p:spTree>
    <p:extLst>
      <p:ext uri="{BB962C8B-B14F-4D97-AF65-F5344CB8AC3E}">
        <p14:creationId xmlns:p14="http://schemas.microsoft.com/office/powerpoint/2010/main" val="1739829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5183763" y="108099"/>
            <a:ext cx="1824473" cy="6757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Controls</a:t>
            </a:r>
          </a:p>
          <a:p>
            <a:endParaRPr lang="en-US" sz="3200" dirty="0"/>
          </a:p>
        </p:txBody>
      </p:sp>
      <p:pic>
        <p:nvPicPr>
          <p:cNvPr id="7" name="Picture 6">
            <a:extLst>
              <a:ext uri="{FF2B5EF4-FFF2-40B4-BE49-F238E27FC236}">
                <a16:creationId xmlns:a16="http://schemas.microsoft.com/office/drawing/2014/main" id="{418A20C7-CDE9-A432-84DC-9CC0ED9267CB}"/>
              </a:ext>
            </a:extLst>
          </p:cNvPr>
          <p:cNvPicPr>
            <a:picLocks noChangeAspect="1"/>
          </p:cNvPicPr>
          <p:nvPr/>
        </p:nvPicPr>
        <p:blipFill>
          <a:blip r:embed="rId3"/>
          <a:stretch>
            <a:fillRect/>
          </a:stretch>
        </p:blipFill>
        <p:spPr>
          <a:xfrm>
            <a:off x="0" y="971288"/>
            <a:ext cx="5855543" cy="4089380"/>
          </a:xfrm>
          <a:prstGeom prst="rect">
            <a:avLst/>
          </a:prstGeom>
        </p:spPr>
      </p:pic>
      <p:pic>
        <p:nvPicPr>
          <p:cNvPr id="12" name="Picture 11">
            <a:extLst>
              <a:ext uri="{FF2B5EF4-FFF2-40B4-BE49-F238E27FC236}">
                <a16:creationId xmlns:a16="http://schemas.microsoft.com/office/drawing/2014/main" id="{5C4B15EB-7076-6416-C6EC-55253B52088C}"/>
              </a:ext>
            </a:extLst>
          </p:cNvPr>
          <p:cNvPicPr>
            <a:picLocks noChangeAspect="1"/>
          </p:cNvPicPr>
          <p:nvPr/>
        </p:nvPicPr>
        <p:blipFill>
          <a:blip r:embed="rId4"/>
          <a:stretch>
            <a:fillRect/>
          </a:stretch>
        </p:blipFill>
        <p:spPr>
          <a:xfrm>
            <a:off x="5683923" y="1703941"/>
            <a:ext cx="6508077" cy="4182771"/>
          </a:xfrm>
          <a:prstGeom prst="rect">
            <a:avLst/>
          </a:prstGeom>
        </p:spPr>
      </p:pic>
    </p:spTree>
    <p:extLst>
      <p:ext uri="{BB962C8B-B14F-4D97-AF65-F5344CB8AC3E}">
        <p14:creationId xmlns:p14="http://schemas.microsoft.com/office/powerpoint/2010/main" val="249453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6EE9F5-5C0A-7D98-EC57-205F4D30A33E}"/>
              </a:ext>
            </a:extLst>
          </p:cNvPr>
          <p:cNvPicPr>
            <a:picLocks noGrp="1" noChangeAspect="1"/>
          </p:cNvPicPr>
          <p:nvPr>
            <p:ph sz="half" idx="2"/>
          </p:nvPr>
        </p:nvPicPr>
        <p:blipFill>
          <a:blip r:embed="rId3"/>
          <a:stretch>
            <a:fillRect/>
          </a:stretch>
        </p:blipFill>
        <p:spPr>
          <a:xfrm>
            <a:off x="8543269" y="127285"/>
            <a:ext cx="3470055" cy="6621604"/>
          </a:xfrm>
        </p:spPr>
      </p:pic>
      <p:sp>
        <p:nvSpPr>
          <p:cNvPr id="3" name="Title 2">
            <a:extLst>
              <a:ext uri="{FF2B5EF4-FFF2-40B4-BE49-F238E27FC236}">
                <a16:creationId xmlns:a16="http://schemas.microsoft.com/office/drawing/2014/main" id="{BC205B61-220C-7A72-5667-AF3105AB7830}"/>
              </a:ext>
            </a:extLst>
          </p:cNvPr>
          <p:cNvSpPr>
            <a:spLocks noGrp="1"/>
          </p:cNvSpPr>
          <p:nvPr>
            <p:ph type="title"/>
          </p:nvPr>
        </p:nvSpPr>
        <p:spPr>
          <a:xfrm>
            <a:off x="838199" y="365125"/>
            <a:ext cx="3460531" cy="1337551"/>
          </a:xfrm>
        </p:spPr>
        <p:txBody>
          <a:bodyPr>
            <a:noAutofit/>
          </a:bodyPr>
          <a:lstStyle/>
          <a:p>
            <a:r>
              <a:rPr lang="en-US" sz="4400" dirty="0"/>
              <a:t>Geography Crosswalk</a:t>
            </a:r>
            <a:br>
              <a:rPr lang="en-US" sz="4400" dirty="0"/>
            </a:br>
            <a:endParaRPr lang="en-US" sz="4400" dirty="0"/>
          </a:p>
        </p:txBody>
      </p:sp>
      <p:pic>
        <p:nvPicPr>
          <p:cNvPr id="4" name="Picture 3">
            <a:extLst>
              <a:ext uri="{FF2B5EF4-FFF2-40B4-BE49-F238E27FC236}">
                <a16:creationId xmlns:a16="http://schemas.microsoft.com/office/drawing/2014/main" id="{66A3D207-2536-0540-9B78-820BFFE17C84}"/>
              </a:ext>
            </a:extLst>
          </p:cNvPr>
          <p:cNvPicPr>
            <a:picLocks noChangeAspect="1"/>
          </p:cNvPicPr>
          <p:nvPr/>
        </p:nvPicPr>
        <p:blipFill>
          <a:blip r:embed="rId4"/>
          <a:stretch>
            <a:fillRect/>
          </a:stretch>
        </p:blipFill>
        <p:spPr>
          <a:xfrm>
            <a:off x="3876599" y="428625"/>
            <a:ext cx="4439055" cy="2819400"/>
          </a:xfrm>
          <a:prstGeom prst="rect">
            <a:avLst/>
          </a:prstGeom>
        </p:spPr>
      </p:pic>
      <p:pic>
        <p:nvPicPr>
          <p:cNvPr id="7" name="Picture 6">
            <a:extLst>
              <a:ext uri="{FF2B5EF4-FFF2-40B4-BE49-F238E27FC236}">
                <a16:creationId xmlns:a16="http://schemas.microsoft.com/office/drawing/2014/main" id="{AD47F131-56A0-C0D0-4F20-611F6F57E716}"/>
              </a:ext>
            </a:extLst>
          </p:cNvPr>
          <p:cNvPicPr>
            <a:picLocks noChangeAspect="1"/>
          </p:cNvPicPr>
          <p:nvPr/>
        </p:nvPicPr>
        <p:blipFill>
          <a:blip r:embed="rId5"/>
          <a:stretch>
            <a:fillRect/>
          </a:stretch>
        </p:blipFill>
        <p:spPr>
          <a:xfrm>
            <a:off x="676604" y="3492500"/>
            <a:ext cx="7639050" cy="3000375"/>
          </a:xfrm>
          <a:prstGeom prst="rect">
            <a:avLst/>
          </a:prstGeom>
        </p:spPr>
      </p:pic>
    </p:spTree>
    <p:extLst>
      <p:ext uri="{BB962C8B-B14F-4D97-AF65-F5344CB8AC3E}">
        <p14:creationId xmlns:p14="http://schemas.microsoft.com/office/powerpoint/2010/main" val="1514832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417940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TidyCensus</a:t>
            </a:r>
            <a:r>
              <a:rPr lang="en-US" dirty="0"/>
              <a:t> </a:t>
            </a:r>
          </a:p>
        </p:txBody>
      </p:sp>
      <p:sp>
        <p:nvSpPr>
          <p:cNvPr id="3" name="Content Placeholder 2"/>
          <p:cNvSpPr>
            <a:spLocks noGrp="1"/>
          </p:cNvSpPr>
          <p:nvPr>
            <p:ph idx="1"/>
          </p:nvPr>
        </p:nvSpPr>
        <p:spPr/>
        <p:txBody>
          <a:bodyPr/>
          <a:lstStyle/>
          <a:p>
            <a:r>
              <a:rPr lang="en-US" dirty="0"/>
              <a:t>Free R package created to interface with Census APIs </a:t>
            </a:r>
          </a:p>
          <a:p>
            <a:r>
              <a:rPr lang="en-US" dirty="0"/>
              <a:t>Returns </a:t>
            </a:r>
            <a:r>
              <a:rPr lang="en-US" dirty="0" err="1"/>
              <a:t>tidyverse</a:t>
            </a:r>
            <a:r>
              <a:rPr lang="en-US" dirty="0"/>
              <a:t> ready data frames </a:t>
            </a:r>
          </a:p>
          <a:p>
            <a:r>
              <a:rPr lang="en-US" dirty="0"/>
              <a:t>Simple to install and use</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3E08C16E-3607-B6E4-2266-4B38F6F65194}"/>
              </a:ext>
            </a:extLst>
          </p:cNvPr>
          <p:cNvPicPr>
            <a:picLocks noChangeAspect="1"/>
          </p:cNvPicPr>
          <p:nvPr/>
        </p:nvPicPr>
        <p:blipFill>
          <a:blip r:embed="rId3"/>
          <a:stretch>
            <a:fillRect/>
          </a:stretch>
        </p:blipFill>
        <p:spPr>
          <a:xfrm>
            <a:off x="3278841" y="4270817"/>
            <a:ext cx="5634318" cy="672951"/>
          </a:xfrm>
          <a:prstGeom prst="rect">
            <a:avLst/>
          </a:prstGeom>
        </p:spPr>
      </p:pic>
    </p:spTree>
    <p:extLst>
      <p:ext uri="{BB962C8B-B14F-4D97-AF65-F5344CB8AC3E}">
        <p14:creationId xmlns:p14="http://schemas.microsoft.com/office/powerpoint/2010/main" val="918756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Census API Key</a:t>
            </a:r>
          </a:p>
        </p:txBody>
      </p:sp>
      <p:sp>
        <p:nvSpPr>
          <p:cNvPr id="3" name="Content Placeholder 2"/>
          <p:cNvSpPr>
            <a:spLocks noGrp="1"/>
          </p:cNvSpPr>
          <p:nvPr>
            <p:ph idx="1"/>
          </p:nvPr>
        </p:nvSpPr>
        <p:spPr>
          <a:xfrm>
            <a:off x="838200" y="1958365"/>
            <a:ext cx="8160834" cy="1136976"/>
          </a:xfrm>
        </p:spPr>
        <p:txBody>
          <a:bodyPr>
            <a:normAutofit/>
          </a:bodyPr>
          <a:lstStyle/>
          <a:p>
            <a:r>
              <a:rPr lang="en-US" sz="2400" dirty="0"/>
              <a:t>https://api.census.gov/data/key_signup.html</a:t>
            </a:r>
          </a:p>
          <a:p>
            <a:r>
              <a:rPr lang="en-US" sz="2400" dirty="0" err="1">
                <a:solidFill>
                  <a:schemeClr val="accent5">
                    <a:lumMod val="50000"/>
                  </a:schemeClr>
                </a:solidFill>
              </a:rPr>
              <a:t>census_api_key</a:t>
            </a:r>
            <a:r>
              <a:rPr lang="en-US" sz="2400" dirty="0">
                <a:solidFill>
                  <a:schemeClr val="accent5">
                    <a:lumMod val="50000"/>
                  </a:schemeClr>
                </a:solidFill>
              </a:rPr>
              <a:t>("YOUR KEY GOES HERE", install = TRUE)</a:t>
            </a:r>
            <a:endParaRPr lang="en-US" sz="2400" dirty="0"/>
          </a:p>
          <a:p>
            <a:endParaRPr lang="en-US" dirty="0"/>
          </a:p>
        </p:txBody>
      </p:sp>
      <p:pic>
        <p:nvPicPr>
          <p:cNvPr id="7" name="Picture 6">
            <a:extLst>
              <a:ext uri="{FF2B5EF4-FFF2-40B4-BE49-F238E27FC236}">
                <a16:creationId xmlns:a16="http://schemas.microsoft.com/office/drawing/2014/main" id="{B8DC40B9-3E70-528F-136F-587AF07ABFEF}"/>
              </a:ext>
            </a:extLst>
          </p:cNvPr>
          <p:cNvPicPr>
            <a:picLocks noChangeAspect="1"/>
          </p:cNvPicPr>
          <p:nvPr/>
        </p:nvPicPr>
        <p:blipFill rotWithShape="1">
          <a:blip r:embed="rId3"/>
          <a:srcRect r="14307" b="14796"/>
          <a:stretch/>
        </p:blipFill>
        <p:spPr>
          <a:xfrm>
            <a:off x="2377997" y="3095341"/>
            <a:ext cx="5555136" cy="1822347"/>
          </a:xfrm>
          <a:prstGeom prst="rect">
            <a:avLst/>
          </a:prstGeom>
        </p:spPr>
      </p:pic>
      <p:pic>
        <p:nvPicPr>
          <p:cNvPr id="9" name="Picture 8">
            <a:extLst>
              <a:ext uri="{FF2B5EF4-FFF2-40B4-BE49-F238E27FC236}">
                <a16:creationId xmlns:a16="http://schemas.microsoft.com/office/drawing/2014/main" id="{9B3FD299-EDE0-A882-ABA6-26164D0AD487}"/>
              </a:ext>
            </a:extLst>
          </p:cNvPr>
          <p:cNvPicPr>
            <a:picLocks noChangeAspect="1"/>
          </p:cNvPicPr>
          <p:nvPr/>
        </p:nvPicPr>
        <p:blipFill rotWithShape="1">
          <a:blip r:embed="rId4"/>
          <a:srcRect t="-1178" r="2596" b="34629"/>
          <a:stretch/>
        </p:blipFill>
        <p:spPr>
          <a:xfrm>
            <a:off x="4583615" y="4232317"/>
            <a:ext cx="5523031" cy="2375210"/>
          </a:xfrm>
          <a:prstGeom prst="rect">
            <a:avLst/>
          </a:prstGeom>
        </p:spPr>
      </p:pic>
    </p:spTree>
    <p:extLst>
      <p:ext uri="{BB962C8B-B14F-4D97-AF65-F5344CB8AC3E}">
        <p14:creationId xmlns:p14="http://schemas.microsoft.com/office/powerpoint/2010/main" val="36627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Tidycensus</a:t>
            </a:r>
            <a:r>
              <a:rPr lang="en-US" dirty="0"/>
              <a:t> Functions 	</a:t>
            </a:r>
          </a:p>
        </p:txBody>
      </p:sp>
      <p:sp>
        <p:nvSpPr>
          <p:cNvPr id="3" name="Content Placeholder 2"/>
          <p:cNvSpPr>
            <a:spLocks noGrp="1"/>
          </p:cNvSpPr>
          <p:nvPr>
            <p:ph idx="1"/>
          </p:nvPr>
        </p:nvSpPr>
        <p:spPr/>
        <p:txBody>
          <a:bodyPr/>
          <a:lstStyle/>
          <a:p>
            <a:r>
              <a:rPr lang="en-US" dirty="0"/>
              <a:t>Two major functions</a:t>
            </a:r>
          </a:p>
          <a:p>
            <a:pPr lvl="1"/>
            <a:r>
              <a:rPr lang="en-US" dirty="0" err="1">
                <a:solidFill>
                  <a:schemeClr val="accent5">
                    <a:lumMod val="50000"/>
                  </a:schemeClr>
                </a:solidFill>
              </a:rPr>
              <a:t>get_decennial</a:t>
            </a:r>
            <a:r>
              <a:rPr lang="en-US" dirty="0">
                <a:solidFill>
                  <a:schemeClr val="accent5">
                    <a:lumMod val="50000"/>
                  </a:schemeClr>
                </a:solidFill>
              </a:rPr>
              <a:t>() </a:t>
            </a:r>
          </a:p>
          <a:p>
            <a:pPr lvl="2"/>
            <a:r>
              <a:rPr lang="en-US" dirty="0"/>
              <a:t>Grants access to 2000, 2010, 2020 decennial US Census APIs</a:t>
            </a:r>
          </a:p>
          <a:p>
            <a:pPr lvl="1"/>
            <a:r>
              <a:rPr lang="en-US" dirty="0" err="1">
                <a:solidFill>
                  <a:schemeClr val="accent5">
                    <a:lumMod val="50000"/>
                  </a:schemeClr>
                </a:solidFill>
              </a:rPr>
              <a:t>get_acs</a:t>
            </a:r>
            <a:r>
              <a:rPr lang="en-US" dirty="0">
                <a:solidFill>
                  <a:schemeClr val="accent5">
                    <a:lumMod val="50000"/>
                  </a:schemeClr>
                </a:solidFill>
              </a:rPr>
              <a:t>() </a:t>
            </a:r>
          </a:p>
          <a:p>
            <a:pPr lvl="2"/>
            <a:r>
              <a:rPr lang="en-US" dirty="0"/>
              <a:t>Grants access to 1-year and 5-year American Community Survey APIs</a:t>
            </a:r>
          </a:p>
          <a:p>
            <a:r>
              <a:rPr lang="en-US" dirty="0"/>
              <a:t>Specify </a:t>
            </a:r>
            <a:r>
              <a:rPr lang="en-US" dirty="0">
                <a:solidFill>
                  <a:schemeClr val="accent5">
                    <a:lumMod val="50000"/>
                  </a:schemeClr>
                </a:solidFill>
              </a:rPr>
              <a:t>geography</a:t>
            </a:r>
            <a:r>
              <a:rPr lang="en-US" dirty="0"/>
              <a:t>, </a:t>
            </a:r>
            <a:r>
              <a:rPr lang="en-US" dirty="0">
                <a:solidFill>
                  <a:schemeClr val="accent5">
                    <a:lumMod val="50000"/>
                  </a:schemeClr>
                </a:solidFill>
              </a:rPr>
              <a:t>year</a:t>
            </a:r>
            <a:r>
              <a:rPr lang="en-US" dirty="0"/>
              <a:t>, and </a:t>
            </a:r>
            <a:r>
              <a:rPr lang="en-US" dirty="0">
                <a:solidFill>
                  <a:schemeClr val="accent5">
                    <a:lumMod val="50000"/>
                  </a:schemeClr>
                </a:solidFill>
              </a:rPr>
              <a:t>variable(s)</a:t>
            </a:r>
          </a:p>
          <a:p>
            <a:r>
              <a:rPr lang="en-US" dirty="0"/>
              <a:t>Returns </a:t>
            </a:r>
            <a:r>
              <a:rPr lang="en-US" dirty="0" err="1"/>
              <a:t>tibble</a:t>
            </a:r>
            <a:r>
              <a:rPr lang="en-US" dirty="0"/>
              <a:t> with data for specified variables </a:t>
            </a:r>
          </a:p>
          <a:p>
            <a:endParaRPr lang="en-US" dirty="0"/>
          </a:p>
        </p:txBody>
      </p:sp>
    </p:spTree>
    <p:extLst>
      <p:ext uri="{BB962C8B-B14F-4D97-AF65-F5344CB8AC3E}">
        <p14:creationId xmlns:p14="http://schemas.microsoft.com/office/powerpoint/2010/main" val="194396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E0B84-ACF3-EB9B-EE62-1BCB9AECEFBB}"/>
              </a:ext>
            </a:extLst>
          </p:cNvPr>
          <p:cNvSpPr>
            <a:spLocks noGrp="1"/>
          </p:cNvSpPr>
          <p:nvPr>
            <p:ph type="title"/>
          </p:nvPr>
        </p:nvSpPr>
        <p:spPr>
          <a:xfrm>
            <a:off x="498676" y="365125"/>
            <a:ext cx="1876551" cy="4981634"/>
          </a:xfrm>
        </p:spPr>
        <p:txBody>
          <a:bodyPr>
            <a:normAutofit/>
          </a:bodyPr>
          <a:lstStyle/>
          <a:p>
            <a:pPr>
              <a:lnSpc>
                <a:spcPct val="150000"/>
              </a:lnSpc>
            </a:pPr>
            <a:r>
              <a:rPr lang="en-US" dirty="0"/>
              <a:t>ACS5 </a:t>
            </a:r>
            <a:br>
              <a:rPr lang="en-US" dirty="0"/>
            </a:br>
            <a:r>
              <a:rPr lang="en-US" dirty="0"/>
              <a:t>2022</a:t>
            </a:r>
            <a:br>
              <a:rPr lang="en-US" dirty="0"/>
            </a:br>
            <a:r>
              <a:rPr lang="en-US" dirty="0"/>
              <a:t>Data </a:t>
            </a:r>
            <a:br>
              <a:rPr lang="en-US" dirty="0"/>
            </a:br>
            <a:r>
              <a:rPr lang="en-US" dirty="0"/>
              <a:t>Release</a:t>
            </a:r>
            <a:br>
              <a:rPr lang="en-US" dirty="0"/>
            </a:br>
            <a:r>
              <a:rPr lang="en-US" dirty="0"/>
              <a:t>Schedule</a:t>
            </a:r>
          </a:p>
        </p:txBody>
      </p:sp>
      <p:graphicFrame>
        <p:nvGraphicFramePr>
          <p:cNvPr id="9" name="Object 8">
            <a:extLst>
              <a:ext uri="{FF2B5EF4-FFF2-40B4-BE49-F238E27FC236}">
                <a16:creationId xmlns:a16="http://schemas.microsoft.com/office/drawing/2014/main" id="{00EEFF92-8516-6A4D-27F3-E92E775427A6}"/>
              </a:ext>
            </a:extLst>
          </p:cNvPr>
          <p:cNvGraphicFramePr>
            <a:graphicFrameLocks noChangeAspect="1"/>
          </p:cNvGraphicFramePr>
          <p:nvPr/>
        </p:nvGraphicFramePr>
        <p:xfrm>
          <a:off x="5481638" y="3241675"/>
          <a:ext cx="1227137" cy="373063"/>
        </p:xfrm>
        <a:graphic>
          <a:graphicData uri="http://schemas.openxmlformats.org/presentationml/2006/ole">
            <mc:AlternateContent xmlns:mc="http://schemas.openxmlformats.org/markup-compatibility/2006">
              <mc:Choice xmlns:v="urn:schemas-microsoft-com:vml" Requires="v">
                <p:oleObj name="Worksheet" r:id="rId3" imgW="1226997" imgH="373301" progId="Excel.Sheet.12">
                  <p:embed/>
                </p:oleObj>
              </mc:Choice>
              <mc:Fallback>
                <p:oleObj name="Worksheet" r:id="rId3" imgW="1226997" imgH="373301" progId="Excel.Sheet.12">
                  <p:embed/>
                  <p:pic>
                    <p:nvPicPr>
                      <p:cNvPr id="9" name="Object 8">
                        <a:extLst>
                          <a:ext uri="{FF2B5EF4-FFF2-40B4-BE49-F238E27FC236}">
                            <a16:creationId xmlns:a16="http://schemas.microsoft.com/office/drawing/2014/main" id="{00EEFF92-8516-6A4D-27F3-E92E775427A6}"/>
                          </a:ext>
                        </a:extLst>
                      </p:cNvPr>
                      <p:cNvPicPr/>
                      <p:nvPr/>
                    </p:nvPicPr>
                    <p:blipFill>
                      <a:blip r:embed="rId4"/>
                      <a:stretch>
                        <a:fillRect/>
                      </a:stretch>
                    </p:blipFill>
                    <p:spPr>
                      <a:xfrm>
                        <a:off x="5481638" y="3241675"/>
                        <a:ext cx="1227137" cy="373063"/>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1BEC8842-EFC7-64F0-1081-0A262A65FA82}"/>
              </a:ext>
            </a:extLst>
          </p:cNvPr>
          <p:cNvSpPr>
            <a:spLocks noGrp="1"/>
          </p:cNvSpPr>
          <p:nvPr>
            <p:ph sz="half" idx="2"/>
          </p:nvPr>
        </p:nvSpPr>
        <p:spPr/>
        <p:txBody>
          <a:bodyPr/>
          <a:lstStyle/>
          <a:p>
            <a:endParaRPr lang="en-US" b="1" dirty="0"/>
          </a:p>
        </p:txBody>
      </p:sp>
      <p:graphicFrame>
        <p:nvGraphicFramePr>
          <p:cNvPr id="2" name="Table 10">
            <a:extLst>
              <a:ext uri="{FF2B5EF4-FFF2-40B4-BE49-F238E27FC236}">
                <a16:creationId xmlns:a16="http://schemas.microsoft.com/office/drawing/2014/main" id="{0C650FA2-A9BA-58CC-B989-ED93362531E9}"/>
              </a:ext>
            </a:extLst>
          </p:cNvPr>
          <p:cNvGraphicFramePr>
            <a:graphicFrameLocks/>
          </p:cNvGraphicFramePr>
          <p:nvPr/>
        </p:nvGraphicFramePr>
        <p:xfrm>
          <a:off x="4610911" y="0"/>
          <a:ext cx="7581089" cy="6858020"/>
        </p:xfrm>
        <a:graphic>
          <a:graphicData uri="http://schemas.openxmlformats.org/drawingml/2006/table">
            <a:tbl>
              <a:tblPr firstRow="1" bandRow="1">
                <a:tableStyleId>{5940675A-B579-460E-94D1-54222C63F5DA}</a:tableStyleId>
              </a:tblPr>
              <a:tblGrid>
                <a:gridCol w="528685">
                  <a:extLst>
                    <a:ext uri="{9D8B030D-6E8A-4147-A177-3AD203B41FA5}">
                      <a16:colId xmlns:a16="http://schemas.microsoft.com/office/drawing/2014/main" val="1907784163"/>
                    </a:ext>
                  </a:extLst>
                </a:gridCol>
                <a:gridCol w="577637">
                  <a:extLst>
                    <a:ext uri="{9D8B030D-6E8A-4147-A177-3AD203B41FA5}">
                      <a16:colId xmlns:a16="http://schemas.microsoft.com/office/drawing/2014/main" val="2560897175"/>
                    </a:ext>
                  </a:extLst>
                </a:gridCol>
                <a:gridCol w="1111584">
                  <a:extLst>
                    <a:ext uri="{9D8B030D-6E8A-4147-A177-3AD203B41FA5}">
                      <a16:colId xmlns:a16="http://schemas.microsoft.com/office/drawing/2014/main" val="1744777936"/>
                    </a:ext>
                  </a:extLst>
                </a:gridCol>
                <a:gridCol w="4309353">
                  <a:extLst>
                    <a:ext uri="{9D8B030D-6E8A-4147-A177-3AD203B41FA5}">
                      <a16:colId xmlns:a16="http://schemas.microsoft.com/office/drawing/2014/main" val="699566319"/>
                    </a:ext>
                  </a:extLst>
                </a:gridCol>
                <a:gridCol w="1053830">
                  <a:extLst>
                    <a:ext uri="{9D8B030D-6E8A-4147-A177-3AD203B41FA5}">
                      <a16:colId xmlns:a16="http://schemas.microsoft.com/office/drawing/2014/main" val="2687182785"/>
                    </a:ext>
                  </a:extLst>
                </a:gridCol>
              </a:tblGrid>
              <a:tr h="131885">
                <a:tc>
                  <a:txBody>
                    <a:bodyPr/>
                    <a:lstStyle/>
                    <a:p>
                      <a:pPr algn="l" fontAlgn="ctr"/>
                      <a:r>
                        <a:rPr lang="en-US" sz="810" b="1" u="none" strike="noStrike" dirty="0">
                          <a:solidFill>
                            <a:srgbClr val="000000"/>
                          </a:solidFill>
                          <a:effectLst/>
                        </a:rPr>
                        <a:t>Table ID</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tc>
                  <a:txBody>
                    <a:bodyPr/>
                    <a:lstStyle/>
                    <a:p>
                      <a:pPr algn="l" fontAlgn="ctr"/>
                      <a:r>
                        <a:rPr lang="en-US" sz="810" b="1" u="none" strike="noStrike" dirty="0">
                          <a:solidFill>
                            <a:srgbClr val="000000"/>
                          </a:solidFill>
                          <a:effectLst/>
                        </a:rPr>
                        <a:t>Line</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tc>
                  <a:txBody>
                    <a:bodyPr/>
                    <a:lstStyle/>
                    <a:p>
                      <a:pPr algn="l" fontAlgn="ctr"/>
                      <a:r>
                        <a:rPr lang="en-US" sz="810" b="1" u="none" strike="noStrike" dirty="0">
                          <a:solidFill>
                            <a:srgbClr val="000000"/>
                          </a:solidFill>
                          <a:effectLst/>
                        </a:rPr>
                        <a:t>Unique ID</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tc>
                  <a:txBody>
                    <a:bodyPr/>
                    <a:lstStyle/>
                    <a:p>
                      <a:pPr algn="l" fontAlgn="ctr"/>
                      <a:r>
                        <a:rPr lang="en-US" sz="810" b="1" u="none" strike="noStrike" dirty="0">
                          <a:solidFill>
                            <a:srgbClr val="000000"/>
                          </a:solidFill>
                          <a:effectLst/>
                        </a:rPr>
                        <a:t>Stub</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tc>
                  <a:txBody>
                    <a:bodyPr/>
                    <a:lstStyle/>
                    <a:p>
                      <a:pPr algn="l" fontAlgn="ctr"/>
                      <a:r>
                        <a:rPr lang="en-US" sz="810" b="1" u="none" strike="noStrike" dirty="0">
                          <a:solidFill>
                            <a:srgbClr val="000000"/>
                          </a:solidFill>
                          <a:effectLst/>
                        </a:rPr>
                        <a:t>Data Release</a:t>
                      </a:r>
                      <a:endParaRPr lang="en-US" sz="810" b="1" i="0" u="none" strike="noStrike" dirty="0">
                        <a:solidFill>
                          <a:srgbClr val="000000"/>
                        </a:solidFill>
                        <a:effectLst/>
                        <a:latin typeface="Calibri" panose="020F0502020204030204" pitchFamily="34" charset="0"/>
                      </a:endParaRPr>
                    </a:p>
                  </a:txBody>
                  <a:tcPr marL="7620" marR="7620" marT="7620" marB="0" anchor="ctr">
                    <a:solidFill>
                      <a:schemeClr val="bg2">
                        <a:lumMod val="90000"/>
                      </a:schemeClr>
                    </a:solidFill>
                  </a:tcPr>
                </a:tc>
                <a:extLst>
                  <a:ext uri="{0D108BD9-81ED-4DB2-BD59-A6C34878D82A}">
                    <a16:rowId xmlns:a16="http://schemas.microsoft.com/office/drawing/2014/main" val="29575223"/>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 </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1" u="none" strike="noStrike" dirty="0">
                          <a:solidFill>
                            <a:srgbClr val="000000"/>
                          </a:solidFill>
                          <a:effectLst/>
                        </a:rPr>
                        <a:t>SEX BY AGE</a:t>
                      </a:r>
                      <a:endParaRPr lang="en-US" sz="810" b="1"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1,5</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230037033"/>
                  </a:ext>
                </a:extLst>
              </a:tr>
              <a:tr h="131885">
                <a:tc>
                  <a:txBody>
                    <a:bodyPr/>
                    <a:lstStyle/>
                    <a:p>
                      <a:pPr algn="l" fontAlgn="b"/>
                      <a:r>
                        <a:rPr lang="en-US" sz="810" b="0" u="none" strike="noStrike" dirty="0">
                          <a:solidFill>
                            <a:srgbClr val="000000"/>
                          </a:solidFill>
                          <a:effectLst/>
                        </a:rPr>
                        <a:t>B01001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 </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Universe:  Total population</a:t>
                      </a:r>
                      <a:endParaRPr lang="en-US" sz="810" b="0" i="1"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811839954"/>
                  </a:ext>
                </a:extLst>
              </a:tr>
              <a:tr h="131885">
                <a:tc>
                  <a:txBody>
                    <a:bodyPr/>
                    <a:lstStyle/>
                    <a:p>
                      <a:pPr algn="l" fontAlgn="b"/>
                      <a:r>
                        <a:rPr lang="en-US" sz="810" b="0" u="none" strike="noStrike" dirty="0">
                          <a:solidFill>
                            <a:srgbClr val="000000"/>
                          </a:solidFill>
                          <a:effectLst/>
                        </a:rPr>
                        <a:t>B01001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Total:</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6498641"/>
                  </a:ext>
                </a:extLst>
              </a:tr>
              <a:tr h="131885">
                <a:tc>
                  <a:txBody>
                    <a:bodyPr/>
                    <a:lstStyle/>
                    <a:p>
                      <a:pPr algn="l" fontAlgn="b"/>
                      <a:r>
                        <a:rPr lang="en-US" sz="810" b="0" u="none" strike="noStrike" dirty="0">
                          <a:solidFill>
                            <a:srgbClr val="000000"/>
                          </a:solidFill>
                          <a:effectLst/>
                        </a:rPr>
                        <a:t>B01001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1" u="none" strike="noStrike" dirty="0">
                          <a:solidFill>
                            <a:srgbClr val="000000"/>
                          </a:solidFill>
                          <a:effectLst/>
                        </a:rPr>
                        <a:t>Male:</a:t>
                      </a:r>
                      <a:endParaRPr lang="en-US" sz="810" b="1" i="0" u="none" strike="noStrike" dirty="0">
                        <a:solidFill>
                          <a:srgbClr val="000000"/>
                        </a:solidFill>
                        <a:effectLst/>
                        <a:latin typeface="Calibri" panose="020F0502020204030204" pitchFamily="34" charset="0"/>
                      </a:endParaRPr>
                    </a:p>
                  </a:txBody>
                  <a:tcPr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092722999"/>
                  </a:ext>
                </a:extLst>
              </a:tr>
              <a:tr h="131885">
                <a:tc>
                  <a:txBody>
                    <a:bodyPr/>
                    <a:lstStyle/>
                    <a:p>
                      <a:pPr algn="l" fontAlgn="b"/>
                      <a:r>
                        <a:rPr lang="en-US" sz="810" b="0" u="none" strike="noStrike" dirty="0">
                          <a:solidFill>
                            <a:srgbClr val="000000"/>
                          </a:solidFill>
                          <a:effectLst/>
                        </a:rPr>
                        <a:t>B01001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Under 5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79006913"/>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B01001_004</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5 to 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8423888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B01001_005</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10 to 14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1988185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15 to 17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595799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B01001_007</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18 and 19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71517828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B01001_008</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20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33822929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B01001_009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21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534791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B01001_010</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22 to 24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0175730"/>
                  </a:ext>
                </a:extLst>
              </a:tr>
              <a:tr h="131885">
                <a:tc>
                  <a:txBody>
                    <a:bodyPr/>
                    <a:lstStyle/>
                    <a:p>
                      <a:pPr algn="l" fontAlgn="ctr"/>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ctr">
                    <a:solidFill>
                      <a:schemeClr val="bg1"/>
                    </a:solidFill>
                  </a:tcPr>
                </a:tc>
                <a:tc>
                  <a:txBody>
                    <a:bodyPr/>
                    <a:lstStyle/>
                    <a:p>
                      <a:pPr algn="l" fontAlgn="b"/>
                      <a:r>
                        <a:rPr lang="en-US" sz="810" b="0" u="none" strike="noStrike">
                          <a:solidFill>
                            <a:srgbClr val="000000"/>
                          </a:solidFill>
                          <a:effectLst/>
                        </a:rPr>
                        <a:t>11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25 to 29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6257247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B01001_012</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30 to 34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2207071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35 to 39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60523645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B01001_014</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40 to 44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77369837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45 to 49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6900477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50 to 54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53291773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55 to 59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64648856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18</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60 and 61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777839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B01001_019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62 to 64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55375237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20</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65 and 66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6868416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B01001_021</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67 to 69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57868884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70 to 74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97990999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75 to 79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200583755"/>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24</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80 to 84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80858169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85 years and over</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58335589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1" u="none" strike="noStrike" dirty="0">
                          <a:solidFill>
                            <a:srgbClr val="000000"/>
                          </a:solidFill>
                          <a:effectLst/>
                        </a:rPr>
                        <a:t>Female:</a:t>
                      </a:r>
                      <a:endParaRPr lang="en-US" sz="810" b="1" i="0" u="none" strike="noStrike" dirty="0">
                        <a:solidFill>
                          <a:srgbClr val="000000"/>
                        </a:solidFill>
                        <a:effectLst/>
                        <a:latin typeface="Calibri" panose="020F0502020204030204" pitchFamily="34" charset="0"/>
                      </a:endParaRPr>
                    </a:p>
                  </a:txBody>
                  <a:tcPr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03220259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Under 5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0529847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 to 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257769494"/>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B01001_029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10 to 14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50368397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15 to 17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04988961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18 and 19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51449727"/>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20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35232981"/>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21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44885917"/>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22 to 24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865144738"/>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25 to 29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896613550"/>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30 to 34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209457957"/>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35 to 39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685029759"/>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40 to 44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7083505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39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B01001_039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45 to 49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49515682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B01001_040</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50 to 54 years</a:t>
                      </a:r>
                      <a:endParaRPr lang="en-US" sz="810" b="0" i="0" u="none" strike="noStrike" dirty="0">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1990033463"/>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55 to 59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29458457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B01001_042</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60 and 61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555809706"/>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B01001_043</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62 to 64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880040490"/>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B01001_044</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65 and 66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449414737"/>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B01001_045</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67 to 69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758424420"/>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B01001_046</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70 to 74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353836977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B01001_047</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75 to 79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33500281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B01001_048</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80 to 84 years</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17546772"/>
                  </a:ext>
                </a:extLst>
              </a:tr>
              <a:tr h="131885">
                <a:tc>
                  <a:txBody>
                    <a:bodyPr/>
                    <a:lstStyle/>
                    <a:p>
                      <a:pPr algn="l" fontAlgn="b"/>
                      <a:r>
                        <a:rPr lang="en-US" sz="810" b="0" u="none" strike="noStrike">
                          <a:solidFill>
                            <a:srgbClr val="000000"/>
                          </a:solidFill>
                          <a:effectLst/>
                        </a:rPr>
                        <a:t>B01001</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49</a:t>
                      </a:r>
                      <a:endParaRPr lang="en-US" sz="810" b="0" i="0" u="none" strike="noStrike">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dirty="0">
                          <a:solidFill>
                            <a:srgbClr val="000000"/>
                          </a:solidFill>
                          <a:effectLst/>
                        </a:rPr>
                        <a:t>B01001_049</a:t>
                      </a:r>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tc>
                  <a:txBody>
                    <a:bodyPr/>
                    <a:lstStyle/>
                    <a:p>
                      <a:pPr algn="l" fontAlgn="b"/>
                      <a:r>
                        <a:rPr lang="en-US" sz="810" b="0" u="none" strike="noStrike">
                          <a:solidFill>
                            <a:srgbClr val="000000"/>
                          </a:solidFill>
                          <a:effectLst/>
                        </a:rPr>
                        <a:t>85 years and over</a:t>
                      </a:r>
                      <a:endParaRPr lang="en-US" sz="810" b="0" i="0" u="none" strike="noStrike">
                        <a:solidFill>
                          <a:srgbClr val="000000"/>
                        </a:solidFill>
                        <a:effectLst/>
                        <a:latin typeface="Calibri" panose="020F0502020204030204" pitchFamily="34" charset="0"/>
                      </a:endParaRPr>
                    </a:p>
                  </a:txBody>
                  <a:tcPr marL="182880" marR="7620" marT="7620" marB="0" anchor="b">
                    <a:solidFill>
                      <a:schemeClr val="bg1"/>
                    </a:solidFill>
                  </a:tcPr>
                </a:tc>
                <a:tc>
                  <a:txBody>
                    <a:bodyPr/>
                    <a:lstStyle/>
                    <a:p>
                      <a:pPr algn="l" fontAlgn="b"/>
                      <a:endParaRPr lang="en-US" sz="810" b="0" i="0" u="none" strike="noStrike" dirty="0">
                        <a:solidFill>
                          <a:srgbClr val="000000"/>
                        </a:solidFill>
                        <a:effectLst/>
                        <a:latin typeface="Calibri" panose="020F0502020204030204" pitchFamily="34" charset="0"/>
                      </a:endParaRPr>
                    </a:p>
                  </a:txBody>
                  <a:tcPr marL="7620" marR="7620" marT="7620" marB="0" anchor="b">
                    <a:solidFill>
                      <a:schemeClr val="bg1"/>
                    </a:solidFill>
                  </a:tcPr>
                </a:tc>
                <a:extLst>
                  <a:ext uri="{0D108BD9-81ED-4DB2-BD59-A6C34878D82A}">
                    <a16:rowId xmlns:a16="http://schemas.microsoft.com/office/drawing/2014/main" val="208921622"/>
                  </a:ext>
                </a:extLst>
              </a:tr>
            </a:tbl>
          </a:graphicData>
        </a:graphic>
      </p:graphicFrame>
      <p:pic>
        <p:nvPicPr>
          <p:cNvPr id="4" name="Picture 3">
            <a:extLst>
              <a:ext uri="{FF2B5EF4-FFF2-40B4-BE49-F238E27FC236}">
                <a16:creationId xmlns:a16="http://schemas.microsoft.com/office/drawing/2014/main" id="{A3A16327-63CC-4F8B-D04D-ECCE4EF15824}"/>
              </a:ext>
            </a:extLst>
          </p:cNvPr>
          <p:cNvPicPr>
            <a:picLocks noChangeAspect="1"/>
          </p:cNvPicPr>
          <p:nvPr/>
        </p:nvPicPr>
        <p:blipFill rotWithShape="1">
          <a:blip r:embed="rId5"/>
          <a:srcRect l="3296" t="2955" r="7852" b="1309"/>
          <a:stretch/>
        </p:blipFill>
        <p:spPr>
          <a:xfrm>
            <a:off x="3033413" y="0"/>
            <a:ext cx="9158587" cy="6858000"/>
          </a:xfrm>
          <a:prstGeom prst="rect">
            <a:avLst/>
          </a:prstGeom>
        </p:spPr>
      </p:pic>
    </p:spTree>
    <p:extLst>
      <p:ext uri="{BB962C8B-B14F-4D97-AF65-F5344CB8AC3E}">
        <p14:creationId xmlns:p14="http://schemas.microsoft.com/office/powerpoint/2010/main" val="128511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Geographies</a:t>
            </a:r>
          </a:p>
        </p:txBody>
      </p:sp>
      <p:pic>
        <p:nvPicPr>
          <p:cNvPr id="5" name="Content Placeholder 4">
            <a:extLst>
              <a:ext uri="{FF2B5EF4-FFF2-40B4-BE49-F238E27FC236}">
                <a16:creationId xmlns:a16="http://schemas.microsoft.com/office/drawing/2014/main" id="{E2F4C2CC-8BC0-6A65-65EE-89018C288461}"/>
              </a:ext>
            </a:extLst>
          </p:cNvPr>
          <p:cNvPicPr>
            <a:picLocks noGrp="1" noChangeAspect="1"/>
          </p:cNvPicPr>
          <p:nvPr>
            <p:ph idx="1"/>
          </p:nvPr>
        </p:nvPicPr>
        <p:blipFill rotWithShape="1">
          <a:blip r:embed="rId3"/>
          <a:srcRect t="-146" r="3802"/>
          <a:stretch/>
        </p:blipFill>
        <p:spPr>
          <a:xfrm>
            <a:off x="1653528" y="1920522"/>
            <a:ext cx="4331155" cy="4088817"/>
          </a:xfrm>
        </p:spPr>
      </p:pic>
      <p:pic>
        <p:nvPicPr>
          <p:cNvPr id="7" name="Picture 6">
            <a:extLst>
              <a:ext uri="{FF2B5EF4-FFF2-40B4-BE49-F238E27FC236}">
                <a16:creationId xmlns:a16="http://schemas.microsoft.com/office/drawing/2014/main" id="{1F4897C6-C8C1-FFDF-55D3-0F3F1D47C8A7}"/>
              </a:ext>
            </a:extLst>
          </p:cNvPr>
          <p:cNvPicPr>
            <a:picLocks noChangeAspect="1"/>
          </p:cNvPicPr>
          <p:nvPr/>
        </p:nvPicPr>
        <p:blipFill>
          <a:blip r:embed="rId4"/>
          <a:stretch>
            <a:fillRect/>
          </a:stretch>
        </p:blipFill>
        <p:spPr>
          <a:xfrm>
            <a:off x="6207317" y="2103923"/>
            <a:ext cx="4331155" cy="3907264"/>
          </a:xfrm>
          <a:prstGeom prst="rect">
            <a:avLst/>
          </a:prstGeom>
        </p:spPr>
      </p:pic>
      <p:pic>
        <p:nvPicPr>
          <p:cNvPr id="17" name="Content Placeholder 4">
            <a:extLst>
              <a:ext uri="{FF2B5EF4-FFF2-40B4-BE49-F238E27FC236}">
                <a16:creationId xmlns:a16="http://schemas.microsoft.com/office/drawing/2014/main" id="{D1548AD7-0FB6-4DAB-3905-8FFDD0533E4F}"/>
              </a:ext>
            </a:extLst>
          </p:cNvPr>
          <p:cNvPicPr>
            <a:picLocks noChangeAspect="1"/>
          </p:cNvPicPr>
          <p:nvPr/>
        </p:nvPicPr>
        <p:blipFill rotWithShape="1">
          <a:blip r:embed="rId3"/>
          <a:srcRect t="-146" r="3802" b="95654"/>
          <a:stretch/>
        </p:blipFill>
        <p:spPr>
          <a:xfrm>
            <a:off x="6207317" y="1920522"/>
            <a:ext cx="4331155" cy="183401"/>
          </a:xfrm>
          <a:prstGeom prst="rect">
            <a:avLst/>
          </a:prstGeom>
        </p:spPr>
      </p:pic>
    </p:spTree>
    <p:extLst>
      <p:ext uri="{BB962C8B-B14F-4D97-AF65-F5344CB8AC3E}">
        <p14:creationId xmlns:p14="http://schemas.microsoft.com/office/powerpoint/2010/main" val="3455891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2020 Census Data</a:t>
            </a:r>
          </a:p>
        </p:txBody>
      </p:sp>
      <p:sp>
        <p:nvSpPr>
          <p:cNvPr id="3" name="Content Placeholder 2"/>
          <p:cNvSpPr>
            <a:spLocks noGrp="1"/>
          </p:cNvSpPr>
          <p:nvPr>
            <p:ph idx="1"/>
          </p:nvPr>
        </p:nvSpPr>
        <p:spPr/>
        <p:txBody>
          <a:bodyPr/>
          <a:lstStyle/>
          <a:p>
            <a:r>
              <a:rPr lang="en-US" dirty="0" err="1">
                <a:solidFill>
                  <a:schemeClr val="accent5">
                    <a:lumMod val="50000"/>
                  </a:schemeClr>
                </a:solidFill>
              </a:rPr>
              <a:t>get_decennial</a:t>
            </a:r>
            <a:r>
              <a:rPr lang="en-US" dirty="0">
                <a:solidFill>
                  <a:schemeClr val="accent5">
                    <a:lumMod val="50000"/>
                  </a:schemeClr>
                </a:solidFill>
              </a:rPr>
              <a:t>() </a:t>
            </a:r>
            <a:r>
              <a:rPr lang="en-US" dirty="0"/>
              <a:t>function pulls data from census </a:t>
            </a:r>
          </a:p>
          <a:p>
            <a:r>
              <a:rPr lang="en-US" dirty="0"/>
              <a:t>Required arguments are </a:t>
            </a:r>
            <a:r>
              <a:rPr lang="en-US" dirty="0">
                <a:solidFill>
                  <a:schemeClr val="accent5">
                    <a:lumMod val="50000"/>
                  </a:schemeClr>
                </a:solidFill>
              </a:rPr>
              <a:t>geography, year,</a:t>
            </a:r>
            <a:r>
              <a:rPr lang="en-US" dirty="0"/>
              <a:t> and </a:t>
            </a:r>
            <a:r>
              <a:rPr lang="en-US" dirty="0">
                <a:solidFill>
                  <a:schemeClr val="accent5">
                    <a:lumMod val="50000"/>
                  </a:schemeClr>
                </a:solidFill>
              </a:rPr>
              <a:t>variable(s) </a:t>
            </a:r>
            <a:r>
              <a:rPr lang="en-US" dirty="0"/>
              <a:t> </a:t>
            </a:r>
          </a:p>
          <a:p>
            <a:pPr marL="0" indent="0">
              <a:buNone/>
            </a:pPr>
            <a:r>
              <a:rPr lang="en-US" dirty="0"/>
              <a:t> </a:t>
            </a:r>
          </a:p>
        </p:txBody>
      </p:sp>
      <p:pic>
        <p:nvPicPr>
          <p:cNvPr id="10" name="Picture 9">
            <a:extLst>
              <a:ext uri="{FF2B5EF4-FFF2-40B4-BE49-F238E27FC236}">
                <a16:creationId xmlns:a16="http://schemas.microsoft.com/office/drawing/2014/main" id="{AC0C8649-0574-F52E-5904-DD917840139D}"/>
              </a:ext>
            </a:extLst>
          </p:cNvPr>
          <p:cNvPicPr>
            <a:picLocks noChangeAspect="1"/>
          </p:cNvPicPr>
          <p:nvPr/>
        </p:nvPicPr>
        <p:blipFill rotWithShape="1">
          <a:blip r:embed="rId3"/>
          <a:srcRect l="-42" t="2541" r="1"/>
          <a:stretch/>
        </p:blipFill>
        <p:spPr>
          <a:xfrm>
            <a:off x="3144644" y="3176469"/>
            <a:ext cx="5590017" cy="1073802"/>
          </a:xfrm>
          <a:prstGeom prst="rect">
            <a:avLst/>
          </a:prstGeom>
        </p:spPr>
      </p:pic>
      <p:pic>
        <p:nvPicPr>
          <p:cNvPr id="18" name="Picture 17">
            <a:extLst>
              <a:ext uri="{FF2B5EF4-FFF2-40B4-BE49-F238E27FC236}">
                <a16:creationId xmlns:a16="http://schemas.microsoft.com/office/drawing/2014/main" id="{B560B2E7-E27B-C83A-6452-86B1BE98CC89}"/>
              </a:ext>
            </a:extLst>
          </p:cNvPr>
          <p:cNvPicPr>
            <a:picLocks noChangeAspect="1"/>
          </p:cNvPicPr>
          <p:nvPr/>
        </p:nvPicPr>
        <p:blipFill rotWithShape="1">
          <a:blip r:embed="rId4"/>
          <a:srcRect l="-58" t="1408" r="12680" b="75387"/>
          <a:stretch/>
        </p:blipFill>
        <p:spPr>
          <a:xfrm>
            <a:off x="3551662" y="4298913"/>
            <a:ext cx="4778297" cy="2449974"/>
          </a:xfrm>
          <a:prstGeom prst="rect">
            <a:avLst/>
          </a:prstGeom>
        </p:spPr>
      </p:pic>
    </p:spTree>
    <p:extLst>
      <p:ext uri="{BB962C8B-B14F-4D97-AF65-F5344CB8AC3E}">
        <p14:creationId xmlns:p14="http://schemas.microsoft.com/office/powerpoint/2010/main" val="254441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Pulling 2020 Decennial Variables </a:t>
            </a:r>
          </a:p>
        </p:txBody>
      </p:sp>
      <p:sp>
        <p:nvSpPr>
          <p:cNvPr id="3" name="Content Placeholder 2"/>
          <p:cNvSpPr>
            <a:spLocks noGrp="1"/>
          </p:cNvSpPr>
          <p:nvPr>
            <p:ph idx="1"/>
          </p:nvPr>
        </p:nvSpPr>
        <p:spPr>
          <a:xfrm>
            <a:off x="3187877" y="2530574"/>
            <a:ext cx="5816244" cy="509947"/>
          </a:xfrm>
        </p:spPr>
        <p:txBody>
          <a:bodyPr>
            <a:normAutofit fontScale="70000" lnSpcReduction="20000"/>
          </a:bodyPr>
          <a:lstStyle/>
          <a:p>
            <a:pPr marL="0" indent="0">
              <a:buNone/>
            </a:pPr>
            <a:r>
              <a:rPr lang="en-US" dirty="0"/>
              <a:t>Script to pull all variables in 2020 Decennial Census</a:t>
            </a:r>
          </a:p>
        </p:txBody>
      </p:sp>
      <p:pic>
        <p:nvPicPr>
          <p:cNvPr id="6" name="Picture 5">
            <a:extLst>
              <a:ext uri="{FF2B5EF4-FFF2-40B4-BE49-F238E27FC236}">
                <a16:creationId xmlns:a16="http://schemas.microsoft.com/office/drawing/2014/main" id="{E6F20691-B295-BD45-C9A3-DB93AE7DA1A4}"/>
              </a:ext>
            </a:extLst>
          </p:cNvPr>
          <p:cNvPicPr>
            <a:picLocks noChangeAspect="1"/>
          </p:cNvPicPr>
          <p:nvPr/>
        </p:nvPicPr>
        <p:blipFill rotWithShape="1">
          <a:blip r:embed="rId3"/>
          <a:srcRect r="195" b="832"/>
          <a:stretch/>
        </p:blipFill>
        <p:spPr>
          <a:xfrm>
            <a:off x="489520" y="2993065"/>
            <a:ext cx="11212959" cy="2437811"/>
          </a:xfrm>
          <a:prstGeom prst="rect">
            <a:avLst/>
          </a:prstGeom>
        </p:spPr>
      </p:pic>
    </p:spTree>
    <p:extLst>
      <p:ext uri="{BB962C8B-B14F-4D97-AF65-F5344CB8AC3E}">
        <p14:creationId xmlns:p14="http://schemas.microsoft.com/office/powerpoint/2010/main" val="1350733047"/>
      </p:ext>
    </p:extLst>
  </p:cSld>
  <p:clrMapOvr>
    <a:masterClrMapping/>
  </p:clrMapOvr>
</p:sld>
</file>

<file path=ppt/theme/theme1.xml><?xml version="1.0" encoding="utf-8"?>
<a:theme xmlns:a="http://schemas.openxmlformats.org/drawingml/2006/main" name="Office Theme">
  <a:themeElements>
    <a:clrScheme name="ODOT Blues">
      <a:dk1>
        <a:srgbClr val="1C355E"/>
      </a:dk1>
      <a:lt1>
        <a:sysClr val="window" lastClr="FFFFFF"/>
      </a:lt1>
      <a:dk2>
        <a:srgbClr val="097881"/>
      </a:dk2>
      <a:lt2>
        <a:srgbClr val="E7E6E6"/>
      </a:lt2>
      <a:accent1>
        <a:srgbClr val="4BC1BE"/>
      </a:accent1>
      <a:accent2>
        <a:srgbClr val="097881"/>
      </a:accent2>
      <a:accent3>
        <a:srgbClr val="1C355E"/>
      </a:accent3>
      <a:accent4>
        <a:srgbClr val="FFC000"/>
      </a:accent4>
      <a:accent5>
        <a:srgbClr val="92D050"/>
      </a:accent5>
      <a:accent6>
        <a:srgbClr val="00B050"/>
      </a:accent6>
      <a:hlink>
        <a:srgbClr val="4BC1BE"/>
      </a:hlink>
      <a:folHlink>
        <a:srgbClr val="1C355E"/>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pdated Template August 2019.potx [Read-Only]" id="{04512461-0D21-464C-A40D-71A706E8A0ED}" vid="{BFE2379B-3563-4B79-837B-9D3A64A75E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461BF0DC1B8D47B025902CA3A66754" ma:contentTypeVersion="1" ma:contentTypeDescription="Create a new document." ma:contentTypeScope="" ma:versionID="fb4ca0fe8b404624715f2fa30a39ee11">
  <xsd:schema xmlns:xsd="http://www.w3.org/2001/XMLSchema" xmlns:xs="http://www.w3.org/2001/XMLSchema" xmlns:p="http://schemas.microsoft.com/office/2006/metadata/properties" xmlns:ns2="7f667b42-a6f3-4537-9f3f-2d99f927d603" targetNamespace="http://schemas.microsoft.com/office/2006/metadata/properties" ma:root="true" ma:fieldsID="b7ae2ce48688bd5389e3377f4af5369a" ns2:_="">
    <xsd:import namespace="7f667b42-a6f3-4537-9f3f-2d99f927d603"/>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667b42-a6f3-4537-9f3f-2d99f927d603" elementFormDefault="qualified">
    <xsd:import namespace="http://schemas.microsoft.com/office/2006/documentManagement/types"/>
    <xsd:import namespace="http://schemas.microsoft.com/office/infopath/2007/PartnerControls"/>
    <xsd:element name="Category" ma:index="8" nillable="true" ma:displayName="Category" ma:default="Template" ma:description="Document categories" ma:format="Dropdown" ma:internalName="Category">
      <xsd:simpleType>
        <xsd:restriction base="dms:Choice">
          <xsd:enumeration value="Template"/>
          <xsd:enumeration value="Example"/>
          <xsd:enumeration value="Tips"/>
          <xsd:enumeration value="Instructions and Style Guid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7f667b42-a6f3-4537-9f3f-2d99f927d603">Template</Category>
  </documentManagement>
</p:properties>
</file>

<file path=customXml/itemProps1.xml><?xml version="1.0" encoding="utf-8"?>
<ds:datastoreItem xmlns:ds="http://schemas.openxmlformats.org/officeDocument/2006/customXml" ds:itemID="{71F5A524-9C16-4561-AE17-E680EF63D7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667b42-a6f3-4537-9f3f-2d99f927d6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2D2DFD-F821-4770-BF9E-46C59FB9F53F}">
  <ds:schemaRefs>
    <ds:schemaRef ds:uri="http://schemas.microsoft.com/sharepoint/v3/contenttype/forms"/>
  </ds:schemaRefs>
</ds:datastoreItem>
</file>

<file path=customXml/itemProps3.xml><?xml version="1.0" encoding="utf-8"?>
<ds:datastoreItem xmlns:ds="http://schemas.openxmlformats.org/officeDocument/2006/customXml" ds:itemID="{DCAE5B6F-3D68-40B9-B169-E74498CB6624}">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7f667b42-a6f3-4537-9f3f-2d99f927d60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Updated Template 2019</Template>
  <TotalTime>29431</TotalTime>
  <Words>3616</Words>
  <Application>Microsoft Office PowerPoint</Application>
  <PresentationFormat>Widescreen</PresentationFormat>
  <Paragraphs>1035</Paragraphs>
  <Slides>28</Slides>
  <Notes>28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5" baseType="lpstr">
      <vt:lpstr>Arial</vt:lpstr>
      <vt:lpstr>Calibri</vt:lpstr>
      <vt:lpstr>Franklin Gothic Book</vt:lpstr>
      <vt:lpstr>Franklin Gothic Demi Cond</vt:lpstr>
      <vt:lpstr>Franklin Gothic Medium</vt:lpstr>
      <vt:lpstr>Office Theme</vt:lpstr>
      <vt:lpstr>Worksheet</vt:lpstr>
      <vt:lpstr>PopulationSim Training 1</vt:lpstr>
      <vt:lpstr>Training Overview</vt:lpstr>
      <vt:lpstr>TidyCensus </vt:lpstr>
      <vt:lpstr>Census API Key</vt:lpstr>
      <vt:lpstr>Tidycensus Functions  </vt:lpstr>
      <vt:lpstr>ACS5  2022 Data  Release Schedule</vt:lpstr>
      <vt:lpstr>Available Geographies</vt:lpstr>
      <vt:lpstr>2020 Census Data</vt:lpstr>
      <vt:lpstr>Pulling 2020 Decennial Variables </vt:lpstr>
      <vt:lpstr>2020 Decennial Variables</vt:lpstr>
      <vt:lpstr>Selected Decennial Variables </vt:lpstr>
      <vt:lpstr>Selected Decennial Data</vt:lpstr>
      <vt:lpstr>2021 ACS 5 Variables </vt:lpstr>
      <vt:lpstr>ACS5 Table B01001 Sex by Age </vt:lpstr>
      <vt:lpstr>ACS5 Table B11016 Household Type by Household Size</vt:lpstr>
      <vt:lpstr>ACS5 Table B19001 Household Income in the past 12 months (Adjusted) </vt:lpstr>
      <vt:lpstr>ACS5 Table B01003 Total Population</vt:lpstr>
      <vt:lpstr>ACS5 Table B25044 Tenure by Vehicles Available</vt:lpstr>
      <vt:lpstr>Selected ACS 5 Variables </vt:lpstr>
      <vt:lpstr>Selected ACS 5 Data  </vt:lpstr>
      <vt:lpstr>Field Totals</vt:lpstr>
      <vt:lpstr>Field Totals</vt:lpstr>
      <vt:lpstr>PowerPoint Presentation</vt:lpstr>
      <vt:lpstr>PowerPoint Presentation</vt:lpstr>
      <vt:lpstr>PowerPoint Presentation</vt:lpstr>
      <vt:lpstr>PowerPoint Presentation</vt:lpstr>
      <vt:lpstr>Geography Crosswalk </vt:lpstr>
      <vt:lpstr>Questions</vt:lpstr>
    </vt:vector>
  </TitlesOfParts>
  <Company>Oregon Department of Transportation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(small size)</dc:title>
  <dc:creator>CRICK Shelley J</dc:creator>
  <cp:lastModifiedBy>MOHABIR Kaelem</cp:lastModifiedBy>
  <cp:revision>44</cp:revision>
  <dcterms:created xsi:type="dcterms:W3CDTF">2019-11-25T19:17:38Z</dcterms:created>
  <dcterms:modified xsi:type="dcterms:W3CDTF">2023-12-05T23:24:34Z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0x01010002461BF0DC1B8D47B025902CA3A66754</vt:lpwstr>
  </property>
  <property fmtid="{D5CDD505-2E9C-101B-9397-08002B2CF9AE}" pid="3" name="MSIP_Label_e4870107-094d-417a-be4e-221e87afbec1_Enabled">
    <vt:lpwstr>true</vt:lpwstr>
  </property>
  <property fmtid="{D5CDD505-2E9C-101B-9397-08002B2CF9AE}" pid="4" name="MSIP_Label_e4870107-094d-417a-be4e-221e87afbec1_SetDate">
    <vt:lpwstr>2023-10-26T16:53:08Z</vt:lpwstr>
  </property>
  <property fmtid="{D5CDD505-2E9C-101B-9397-08002B2CF9AE}" pid="5" name="MSIP_Label_e4870107-094d-417a-be4e-221e87afbec1_Method">
    <vt:lpwstr>Privileged</vt:lpwstr>
  </property>
  <property fmtid="{D5CDD505-2E9C-101B-9397-08002B2CF9AE}" pid="6" name="MSIP_Label_e4870107-094d-417a-be4e-221e87afbec1_Name">
    <vt:lpwstr>Level 2 - Limited (Items)</vt:lpwstr>
  </property>
  <property fmtid="{D5CDD505-2E9C-101B-9397-08002B2CF9AE}" pid="7" name="MSIP_Label_e4870107-094d-417a-be4e-221e87afbec1_SiteId">
    <vt:lpwstr>28b0d013-46bc-4a64-8d86-1c8a31cf590d</vt:lpwstr>
  </property>
  <property fmtid="{D5CDD505-2E9C-101B-9397-08002B2CF9AE}" pid="8" name="MSIP_Label_e4870107-094d-417a-be4e-221e87afbec1_ActionId">
    <vt:lpwstr>e75bb628-cb80-4333-ab05-9ee5fa6a11cd</vt:lpwstr>
  </property>
  <property fmtid="{D5CDD505-2E9C-101B-9397-08002B2CF9AE}" pid="9" name="MSIP_Label_e4870107-094d-417a-be4e-221e87afbec1_ContentBits">
    <vt:lpwstr>0</vt:lpwstr>
  </property>
</Properties>
</file>